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9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79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8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7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2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0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5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6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1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5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Relationship Id="rId9" Type="http://schemas.openxmlformats.org/officeDocument/2006/relationships/image" Target="../media/image45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4590" y="807161"/>
            <a:ext cx="58489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none" spc="-420" dirty="0">
                <a:solidFill>
                  <a:srgbClr val="B73B25"/>
                </a:solidFill>
                <a:latin typeface="Times New Roman"/>
                <a:cs typeface="Times New Roman"/>
              </a:rPr>
              <a:t>SINUS </a:t>
            </a:r>
            <a:r>
              <a:rPr sz="5400" u="none" spc="-310" dirty="0">
                <a:solidFill>
                  <a:srgbClr val="B73B25"/>
                </a:solidFill>
                <a:latin typeface="Times New Roman"/>
                <a:cs typeface="Times New Roman"/>
              </a:rPr>
              <a:t>AND</a:t>
            </a:r>
            <a:r>
              <a:rPr sz="5400" u="none" spc="-710" dirty="0">
                <a:solidFill>
                  <a:srgbClr val="B73B25"/>
                </a:solidFill>
                <a:latin typeface="Times New Roman"/>
                <a:cs typeface="Times New Roman"/>
              </a:rPr>
              <a:t> </a:t>
            </a:r>
            <a:r>
              <a:rPr sz="5400" u="none" spc="-680" dirty="0">
                <a:solidFill>
                  <a:srgbClr val="B73B25"/>
                </a:solidFill>
                <a:latin typeface="Times New Roman"/>
                <a:cs typeface="Times New Roman"/>
              </a:rPr>
              <a:t>FISTULA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7667" y="3648608"/>
            <a:ext cx="4410710" cy="1717137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en-US" sz="2800" b="1" spc="-430" dirty="0" smtClean="0">
                <a:latin typeface="Verdana"/>
                <a:cs typeface="Verdana"/>
              </a:rPr>
              <a:t>Dr. Varun. S</a:t>
            </a: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en-US" sz="2800" b="1" spc="-430" dirty="0" smtClean="0">
                <a:latin typeface="Verdana"/>
                <a:cs typeface="Verdana"/>
              </a:rPr>
              <a:t>Dept. of Surgery </a:t>
            </a: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en-US" sz="2800" b="1" spc="-430" dirty="0" smtClean="0">
                <a:latin typeface="Verdana"/>
                <a:cs typeface="Verdana"/>
              </a:rPr>
              <a:t>SKHMC 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5746" y="326516"/>
            <a:ext cx="29387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u="none" dirty="0">
                <a:solidFill>
                  <a:srgbClr val="5C1E12"/>
                </a:solidFill>
                <a:latin typeface="Arial Black"/>
                <a:cs typeface="Arial Black"/>
              </a:rPr>
              <a:t>FISTULA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pc="-455" dirty="0"/>
              <a:t>INTERNAL</a:t>
            </a:r>
          </a:p>
          <a:p>
            <a:pPr marL="355600" indent="-342900">
              <a:lnSpc>
                <a:spcPct val="100000"/>
              </a:lnSpc>
              <a:spcBef>
                <a:spcPts val="142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u="none" spc="-195" dirty="0">
                <a:solidFill>
                  <a:srgbClr val="000000"/>
                </a:solidFill>
                <a:latin typeface="Verdana"/>
                <a:cs typeface="Verdana"/>
              </a:rPr>
              <a:t>Tracheo-esophageal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600" u="none" spc="-135" dirty="0">
                <a:solidFill>
                  <a:srgbClr val="000000"/>
                </a:solidFill>
                <a:latin typeface="Verdana"/>
                <a:cs typeface="Verdana"/>
              </a:rPr>
              <a:t>Colovesical</a:t>
            </a:r>
            <a:endParaRPr sz="2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u="none" spc="-200" dirty="0">
                <a:solidFill>
                  <a:srgbClr val="000000"/>
                </a:solidFill>
                <a:latin typeface="Verdana"/>
                <a:cs typeface="Verdana"/>
              </a:rPr>
              <a:t>Rectovesical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u="none" spc="-254" dirty="0">
                <a:solidFill>
                  <a:srgbClr val="000000"/>
                </a:solidFill>
                <a:latin typeface="Verdana"/>
                <a:cs typeface="Verdana"/>
              </a:rPr>
              <a:t>AVF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u="none" spc="-175" dirty="0">
                <a:solidFill>
                  <a:srgbClr val="000000"/>
                </a:solidFill>
                <a:latin typeface="Verdana"/>
                <a:cs typeface="Verdana"/>
              </a:rPr>
              <a:t>Cholecystoduodenal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1874313"/>
            <a:ext cx="3259454" cy="3630295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3600" b="1" u="heavy" spc="-5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EXTERNAL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2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20" dirty="0">
                <a:latin typeface="Verdana"/>
                <a:cs typeface="Verdana"/>
              </a:rPr>
              <a:t>Orocutaneous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60" dirty="0">
                <a:latin typeface="Verdana"/>
                <a:cs typeface="Verdana"/>
              </a:rPr>
              <a:t>Enterocutaneous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175" dirty="0">
                <a:latin typeface="Verdana"/>
                <a:cs typeface="Verdana"/>
              </a:rPr>
              <a:t>Appendicular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300" dirty="0">
                <a:latin typeface="Verdana"/>
                <a:cs typeface="Verdana"/>
              </a:rPr>
              <a:t>Thyroglossal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40" dirty="0">
                <a:latin typeface="Verdana"/>
                <a:cs typeface="Verdana"/>
              </a:rPr>
              <a:t>Branchial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952" y="646252"/>
            <a:ext cx="152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8144" y="2526792"/>
            <a:ext cx="6022848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9739" y="627964"/>
            <a:ext cx="82118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spc="-14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Causes</a:t>
            </a:r>
            <a:r>
              <a:rPr sz="3600" u="sng" spc="-30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u="sng" spc="-7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for</a:t>
            </a:r>
            <a:r>
              <a:rPr sz="3600" u="sng" spc="-33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u="sng" spc="-15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persistence</a:t>
            </a:r>
            <a:r>
              <a:rPr sz="3600" u="sng" spc="-33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u="sng" spc="-3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of</a:t>
            </a:r>
            <a:r>
              <a:rPr sz="3600" u="sng" spc="-32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u="sng" spc="-12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sinus</a:t>
            </a:r>
            <a:r>
              <a:rPr sz="3600" u="sng" spc="-31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u="sng" spc="-7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(or)</a:t>
            </a:r>
            <a:r>
              <a:rPr sz="3600" u="sng" spc="-31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u="sng" spc="-12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Trebuchet MS"/>
                <a:cs typeface="Trebuchet MS"/>
              </a:rPr>
              <a:t>fistula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6445" y="1586001"/>
            <a:ext cx="8637905" cy="45008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E78612"/>
              </a:buClr>
              <a:buFont typeface="Wingdings"/>
              <a:buChar char=""/>
              <a:tabLst>
                <a:tab pos="356235" algn="l"/>
              </a:tabLst>
            </a:pPr>
            <a:r>
              <a:rPr sz="2800" b="1" spc="-229" dirty="0">
                <a:latin typeface="Verdana"/>
                <a:cs typeface="Verdana"/>
              </a:rPr>
              <a:t>Presence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5" dirty="0">
                <a:latin typeface="Verdana"/>
                <a:cs typeface="Verdana"/>
              </a:rPr>
              <a:t>a </a:t>
            </a:r>
            <a:r>
              <a:rPr sz="2800" b="1" spc="-260" dirty="0">
                <a:latin typeface="Verdana"/>
                <a:cs typeface="Verdana"/>
              </a:rPr>
              <a:t>foreign </a:t>
            </a:r>
            <a:r>
              <a:rPr sz="2800" b="1" spc="-165" dirty="0">
                <a:latin typeface="Verdana"/>
                <a:cs typeface="Verdana"/>
              </a:rPr>
              <a:t>body. </a:t>
            </a:r>
            <a:r>
              <a:rPr sz="2800" b="1" spc="-180" dirty="0">
                <a:latin typeface="Verdana"/>
                <a:cs typeface="Verdana"/>
              </a:rPr>
              <a:t>e.g., </a:t>
            </a:r>
            <a:r>
              <a:rPr sz="2800" b="1" spc="-350" dirty="0">
                <a:latin typeface="Verdana"/>
                <a:cs typeface="Verdana"/>
              </a:rPr>
              <a:t>suture</a:t>
            </a:r>
            <a:r>
              <a:rPr sz="2800" b="1" spc="-70" dirty="0">
                <a:latin typeface="Verdana"/>
                <a:cs typeface="Verdana"/>
              </a:rPr>
              <a:t> </a:t>
            </a:r>
            <a:r>
              <a:rPr sz="2800" b="1" spc="-245" dirty="0">
                <a:latin typeface="Verdana"/>
                <a:cs typeface="Verdana"/>
              </a:rPr>
              <a:t>material</a:t>
            </a:r>
            <a:endParaRPr sz="2800">
              <a:latin typeface="Verdana"/>
              <a:cs typeface="Verdana"/>
            </a:endParaRPr>
          </a:p>
          <a:p>
            <a:pPr marL="355600" marR="1489075" indent="-342900">
              <a:lnSpc>
                <a:spcPts val="3020"/>
              </a:lnSpc>
              <a:spcBef>
                <a:spcPts val="1055"/>
              </a:spcBef>
              <a:buClr>
                <a:srgbClr val="E78612"/>
              </a:buClr>
              <a:buFont typeface="Wingdings"/>
              <a:buChar char=""/>
              <a:tabLst>
                <a:tab pos="356235" algn="l"/>
              </a:tabLst>
            </a:pPr>
            <a:r>
              <a:rPr sz="2800" b="1" spc="-229" dirty="0">
                <a:latin typeface="Verdana"/>
                <a:cs typeface="Verdana"/>
              </a:rPr>
              <a:t>Presence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190" dirty="0">
                <a:latin typeface="Verdana"/>
                <a:cs typeface="Verdana"/>
              </a:rPr>
              <a:t>necrotic </a:t>
            </a:r>
            <a:r>
              <a:rPr sz="2800" b="1" spc="-330" dirty="0">
                <a:latin typeface="Verdana"/>
                <a:cs typeface="Verdana"/>
              </a:rPr>
              <a:t>tissue </a:t>
            </a:r>
            <a:r>
              <a:rPr sz="2800" b="1" spc="-250" dirty="0">
                <a:latin typeface="Verdana"/>
                <a:cs typeface="Verdana"/>
              </a:rPr>
              <a:t>underneath.  </a:t>
            </a:r>
            <a:r>
              <a:rPr sz="2800" b="1" spc="-260" dirty="0">
                <a:latin typeface="Verdana"/>
                <a:cs typeface="Verdana"/>
              </a:rPr>
              <a:t>e.g.,sequestrum</a:t>
            </a:r>
            <a:endParaRPr sz="2800">
              <a:latin typeface="Verdana"/>
              <a:cs typeface="Verdana"/>
            </a:endParaRPr>
          </a:p>
          <a:p>
            <a:pPr marL="313055" marR="1138555" indent="-300355">
              <a:lnSpc>
                <a:spcPts val="4020"/>
              </a:lnSpc>
              <a:spcBef>
                <a:spcPts val="209"/>
              </a:spcBef>
              <a:buClr>
                <a:srgbClr val="E78612"/>
              </a:buClr>
              <a:buFont typeface="Wingdings"/>
              <a:buChar char=""/>
              <a:tabLst>
                <a:tab pos="356235" algn="l"/>
              </a:tabLst>
            </a:pPr>
            <a:r>
              <a:rPr sz="2800" b="1" spc="-325" dirty="0">
                <a:latin typeface="Verdana"/>
                <a:cs typeface="Verdana"/>
              </a:rPr>
              <a:t>Insufficient </a:t>
            </a:r>
            <a:r>
              <a:rPr sz="2800" b="1" spc="-390" dirty="0">
                <a:latin typeface="Verdana"/>
                <a:cs typeface="Verdana"/>
              </a:rPr>
              <a:t>(or) </a:t>
            </a:r>
            <a:r>
              <a:rPr sz="2800" b="1" spc="-200" dirty="0">
                <a:latin typeface="Verdana"/>
                <a:cs typeface="Verdana"/>
              </a:rPr>
              <a:t>non-dependent </a:t>
            </a:r>
            <a:r>
              <a:rPr sz="2800" b="1" spc="-190" dirty="0">
                <a:latin typeface="Verdana"/>
                <a:cs typeface="Verdana"/>
              </a:rPr>
              <a:t>drainage.  </a:t>
            </a:r>
            <a:r>
              <a:rPr sz="2800" b="1" spc="-180" dirty="0">
                <a:latin typeface="Verdana"/>
                <a:cs typeface="Verdana"/>
              </a:rPr>
              <a:t>e.g., </a:t>
            </a:r>
            <a:r>
              <a:rPr sz="2800" b="1" spc="-625" dirty="0">
                <a:latin typeface="Verdana"/>
                <a:cs typeface="Verdana"/>
              </a:rPr>
              <a:t>TB</a:t>
            </a:r>
            <a:r>
              <a:rPr sz="2800" b="1" spc="-490" dirty="0">
                <a:latin typeface="Verdana"/>
                <a:cs typeface="Verdana"/>
              </a:rPr>
              <a:t> </a:t>
            </a:r>
            <a:r>
              <a:rPr sz="2800" b="1" spc="-360" dirty="0">
                <a:latin typeface="Verdana"/>
                <a:cs typeface="Verdana"/>
              </a:rPr>
              <a:t>sinus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25"/>
              </a:spcBef>
              <a:buClr>
                <a:srgbClr val="E78612"/>
              </a:buClr>
              <a:buFont typeface="Wingdings"/>
              <a:buChar char=""/>
              <a:tabLst>
                <a:tab pos="356235" algn="l"/>
              </a:tabLst>
            </a:pPr>
            <a:r>
              <a:rPr sz="2800" b="1" spc="-310" dirty="0">
                <a:latin typeface="Verdana"/>
                <a:cs typeface="Verdana"/>
              </a:rPr>
              <a:t>Distal </a:t>
            </a:r>
            <a:r>
              <a:rPr sz="2800" b="1" spc="-270" dirty="0">
                <a:latin typeface="Verdana"/>
                <a:cs typeface="Verdana"/>
              </a:rPr>
              <a:t>obstruction. </a:t>
            </a:r>
            <a:r>
              <a:rPr sz="2800" b="1" spc="-180" dirty="0">
                <a:latin typeface="Verdana"/>
                <a:cs typeface="Verdana"/>
              </a:rPr>
              <a:t>e.g., </a:t>
            </a:r>
            <a:r>
              <a:rPr sz="2800" b="1" spc="-114" dirty="0">
                <a:latin typeface="Verdana"/>
                <a:cs typeface="Verdana"/>
              </a:rPr>
              <a:t>faecal </a:t>
            </a:r>
            <a:r>
              <a:rPr sz="2800" b="1" spc="-390" dirty="0">
                <a:latin typeface="Verdana"/>
                <a:cs typeface="Verdana"/>
              </a:rPr>
              <a:t>(or) </a:t>
            </a:r>
            <a:r>
              <a:rPr sz="2800" b="1" spc="-250" dirty="0">
                <a:latin typeface="Verdana"/>
                <a:cs typeface="Verdana"/>
              </a:rPr>
              <a:t>biliary</a:t>
            </a:r>
            <a:r>
              <a:rPr sz="2800" b="1" spc="-270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E78612"/>
              </a:buClr>
              <a:buFont typeface="Wingdings"/>
              <a:buChar char=""/>
              <a:tabLst>
                <a:tab pos="356235" algn="l"/>
              </a:tabLst>
            </a:pPr>
            <a:r>
              <a:rPr sz="2800" b="1" spc="-350" dirty="0">
                <a:latin typeface="Verdana"/>
                <a:cs typeface="Verdana"/>
              </a:rPr>
              <a:t>Persistent </a:t>
            </a:r>
            <a:r>
              <a:rPr sz="2800" b="1" spc="-185" dirty="0">
                <a:latin typeface="Verdana"/>
                <a:cs typeface="Verdana"/>
              </a:rPr>
              <a:t>drainage </a:t>
            </a:r>
            <a:r>
              <a:rPr sz="2800" b="1" spc="-225" dirty="0">
                <a:latin typeface="Verdana"/>
                <a:cs typeface="Verdana"/>
              </a:rPr>
              <a:t>like</a:t>
            </a:r>
            <a:r>
              <a:rPr sz="2800" b="1" spc="15" dirty="0">
                <a:latin typeface="Verdana"/>
                <a:cs typeface="Verdana"/>
              </a:rPr>
              <a:t> </a:t>
            </a:r>
            <a:r>
              <a:rPr sz="2800" b="1" spc="-285" dirty="0">
                <a:latin typeface="Verdana"/>
                <a:cs typeface="Verdana"/>
              </a:rPr>
              <a:t>urine/faeces/CSF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E78612"/>
              </a:buClr>
              <a:buFont typeface="Wingdings"/>
              <a:buChar char=""/>
              <a:tabLst>
                <a:tab pos="356235" algn="l"/>
              </a:tabLst>
            </a:pPr>
            <a:r>
              <a:rPr sz="2800" b="1" spc="-175" dirty="0">
                <a:latin typeface="Verdana"/>
                <a:cs typeface="Verdana"/>
              </a:rPr>
              <a:t>Lack </a:t>
            </a:r>
            <a:r>
              <a:rPr sz="2800" b="1" spc="-270" dirty="0">
                <a:latin typeface="Verdana"/>
                <a:cs typeface="Verdana"/>
              </a:rPr>
              <a:t>of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360" dirty="0">
                <a:latin typeface="Verdana"/>
                <a:cs typeface="Verdana"/>
              </a:rPr>
              <a:t>rest</a:t>
            </a:r>
            <a:endParaRPr sz="2800">
              <a:latin typeface="Verdana"/>
              <a:cs typeface="Verdana"/>
            </a:endParaRPr>
          </a:p>
          <a:p>
            <a:pPr marR="378460" algn="r">
              <a:lnSpc>
                <a:spcPct val="100000"/>
              </a:lnSpc>
              <a:spcBef>
                <a:spcPts val="670"/>
              </a:spcBef>
            </a:pPr>
            <a:r>
              <a:rPr sz="2800" b="1" spc="-295" dirty="0">
                <a:latin typeface="Verdana"/>
                <a:cs typeface="Verdana"/>
              </a:rPr>
              <a:t>[contd.]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650824"/>
            <a:ext cx="8759190" cy="500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3075" marR="5080" indent="-457200">
              <a:lnSpc>
                <a:spcPct val="100000"/>
              </a:lnSpc>
              <a:spcBef>
                <a:spcPts val="95"/>
              </a:spcBef>
              <a:buClr>
                <a:srgbClr val="E78612"/>
              </a:buClr>
              <a:buFont typeface="Wingdings"/>
              <a:buChar char=""/>
              <a:tabLst>
                <a:tab pos="473075" algn="l"/>
                <a:tab pos="473709" algn="l"/>
              </a:tabLst>
            </a:pPr>
            <a:r>
              <a:rPr sz="2800" b="1" spc="-265" dirty="0">
                <a:solidFill>
                  <a:srgbClr val="252525"/>
                </a:solidFill>
                <a:latin typeface="Verdana"/>
                <a:cs typeface="Verdana"/>
              </a:rPr>
              <a:t>Epithelialisation </a:t>
            </a:r>
            <a:r>
              <a:rPr sz="2800" b="1" spc="-385" dirty="0">
                <a:solidFill>
                  <a:srgbClr val="252525"/>
                </a:solidFill>
                <a:latin typeface="Verdana"/>
                <a:cs typeface="Verdana"/>
              </a:rPr>
              <a:t>(or) </a:t>
            </a:r>
            <a:r>
              <a:rPr sz="2800" b="1" spc="-250" dirty="0">
                <a:solidFill>
                  <a:srgbClr val="252525"/>
                </a:solidFill>
                <a:latin typeface="Verdana"/>
                <a:cs typeface="Verdana"/>
              </a:rPr>
              <a:t>endothelisation </a:t>
            </a:r>
            <a:r>
              <a:rPr sz="2800" b="1" spc="-270" dirty="0">
                <a:solidFill>
                  <a:srgbClr val="252525"/>
                </a:solidFill>
                <a:latin typeface="Verdana"/>
                <a:cs typeface="Verdana"/>
              </a:rPr>
              <a:t>of </a:t>
            </a:r>
            <a:r>
              <a:rPr sz="2800" b="1" spc="-275" dirty="0">
                <a:solidFill>
                  <a:srgbClr val="252525"/>
                </a:solidFill>
                <a:latin typeface="Verdana"/>
                <a:cs typeface="Verdana"/>
              </a:rPr>
              <a:t>the </a:t>
            </a:r>
            <a:r>
              <a:rPr sz="2800" b="1" spc="-220" dirty="0">
                <a:solidFill>
                  <a:srgbClr val="252525"/>
                </a:solidFill>
                <a:latin typeface="Verdana"/>
                <a:cs typeface="Verdana"/>
              </a:rPr>
              <a:t>track.  </a:t>
            </a:r>
            <a:r>
              <a:rPr sz="2800" b="1" spc="-180" dirty="0">
                <a:solidFill>
                  <a:srgbClr val="252525"/>
                </a:solidFill>
                <a:latin typeface="Verdana"/>
                <a:cs typeface="Verdana"/>
              </a:rPr>
              <a:t>e.g.,</a:t>
            </a:r>
            <a:r>
              <a:rPr sz="2800" b="1" spc="-15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800" b="1" spc="-254" dirty="0">
                <a:solidFill>
                  <a:srgbClr val="252525"/>
                </a:solidFill>
                <a:latin typeface="Verdana"/>
                <a:cs typeface="Verdana"/>
              </a:rPr>
              <a:t>AVF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3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165" dirty="0">
                <a:latin typeface="Verdana"/>
                <a:cs typeface="Verdana"/>
              </a:rPr>
              <a:t>Malignancy.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54" dirty="0">
                <a:latin typeface="Verdana"/>
                <a:cs typeface="Verdana"/>
              </a:rPr>
              <a:t>Dense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325" dirty="0">
                <a:latin typeface="Verdana"/>
                <a:cs typeface="Verdana"/>
              </a:rPr>
              <a:t>fibrosis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310" dirty="0">
                <a:latin typeface="Verdana"/>
                <a:cs typeface="Verdana"/>
              </a:rPr>
              <a:t>Irradiation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90" dirty="0">
                <a:latin typeface="Verdana"/>
                <a:cs typeface="Verdana"/>
              </a:rPr>
              <a:t>Malnutrition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185" dirty="0">
                <a:latin typeface="Verdana"/>
                <a:cs typeface="Verdana"/>
              </a:rPr>
              <a:t>Specific </a:t>
            </a:r>
            <a:r>
              <a:rPr sz="2800" b="1" spc="-200" dirty="0">
                <a:latin typeface="Verdana"/>
                <a:cs typeface="Verdana"/>
              </a:rPr>
              <a:t>causes. </a:t>
            </a:r>
            <a:r>
              <a:rPr sz="2800" b="1" spc="-180" dirty="0">
                <a:latin typeface="Verdana"/>
                <a:cs typeface="Verdana"/>
              </a:rPr>
              <a:t>e.g., </a:t>
            </a:r>
            <a:r>
              <a:rPr sz="2800" b="1" spc="-495" dirty="0">
                <a:latin typeface="Verdana"/>
                <a:cs typeface="Verdana"/>
              </a:rPr>
              <a:t>TB,</a:t>
            </a:r>
            <a:r>
              <a:rPr sz="2800" b="1" spc="-100" dirty="0">
                <a:latin typeface="Verdana"/>
                <a:cs typeface="Verdana"/>
              </a:rPr>
              <a:t> </a:t>
            </a:r>
            <a:r>
              <a:rPr sz="2800" b="1" spc="-215" dirty="0">
                <a:latin typeface="Verdana"/>
                <a:cs typeface="Verdana"/>
              </a:rPr>
              <a:t>actinomycosis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60" dirty="0">
                <a:latin typeface="Verdana"/>
                <a:cs typeface="Verdana"/>
              </a:rPr>
              <a:t>Ischemia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330" dirty="0">
                <a:latin typeface="Verdana"/>
                <a:cs typeface="Verdana"/>
              </a:rPr>
              <a:t>Drugs. </a:t>
            </a:r>
            <a:r>
              <a:rPr sz="2800" b="1" spc="-180" dirty="0">
                <a:latin typeface="Verdana"/>
                <a:cs typeface="Verdana"/>
              </a:rPr>
              <a:t>e.g.,</a:t>
            </a:r>
            <a:r>
              <a:rPr sz="2800" b="1" spc="5" dirty="0">
                <a:latin typeface="Verdana"/>
                <a:cs typeface="Verdana"/>
              </a:rPr>
              <a:t> </a:t>
            </a:r>
            <a:r>
              <a:rPr sz="2800" b="1" spc="-305" dirty="0">
                <a:latin typeface="Verdana"/>
                <a:cs typeface="Verdana"/>
              </a:rPr>
              <a:t>steroids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80" dirty="0">
                <a:latin typeface="Verdana"/>
                <a:cs typeface="Verdana"/>
              </a:rPr>
              <a:t>Interference </a:t>
            </a:r>
            <a:r>
              <a:rPr sz="2800" b="1" spc="-160" dirty="0">
                <a:latin typeface="Verdana"/>
                <a:cs typeface="Verdana"/>
              </a:rPr>
              <a:t>by </a:t>
            </a:r>
            <a:r>
              <a:rPr sz="2800" b="1" spc="-275" dirty="0">
                <a:latin typeface="Verdana"/>
                <a:cs typeface="Verdana"/>
              </a:rPr>
              <a:t>the</a:t>
            </a:r>
            <a:r>
              <a:rPr sz="2800" b="1" spc="-75" dirty="0">
                <a:latin typeface="Verdana"/>
                <a:cs typeface="Verdana"/>
              </a:rPr>
              <a:t> </a:t>
            </a:r>
            <a:r>
              <a:rPr sz="2800" b="1" spc="-250" dirty="0">
                <a:latin typeface="Verdana"/>
                <a:cs typeface="Verdana"/>
              </a:rPr>
              <a:t>patient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595960"/>
            <a:ext cx="54622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120" dirty="0">
                <a:solidFill>
                  <a:srgbClr val="001F5F"/>
                </a:solidFill>
                <a:latin typeface="Arial"/>
                <a:cs typeface="Arial"/>
              </a:rPr>
              <a:t>PATHOPHYSIOLOGY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953285"/>
            <a:ext cx="7903845" cy="3475354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800" b="1" u="heavy" spc="-3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CONGENITAL:</a:t>
            </a:r>
            <a:endParaRPr sz="2800">
              <a:latin typeface="Times New Roman"/>
              <a:cs typeface="Times New Roman"/>
            </a:endParaRPr>
          </a:p>
          <a:p>
            <a:pPr marL="12700" marR="264160">
              <a:lnSpc>
                <a:spcPct val="100000"/>
              </a:lnSpc>
              <a:spcBef>
                <a:spcPts val="1320"/>
              </a:spcBef>
            </a:pPr>
            <a:r>
              <a:rPr sz="2800" b="1" spc="-280" dirty="0">
                <a:latin typeface="Verdana"/>
                <a:cs typeface="Verdana"/>
              </a:rPr>
              <a:t>Arise </a:t>
            </a:r>
            <a:r>
              <a:rPr sz="2800" b="1" spc="-345" dirty="0">
                <a:latin typeface="Verdana"/>
                <a:cs typeface="Verdana"/>
              </a:rPr>
              <a:t>from </a:t>
            </a:r>
            <a:r>
              <a:rPr sz="2800" b="1" spc="-305" dirty="0">
                <a:latin typeface="Verdana"/>
                <a:cs typeface="Verdana"/>
              </a:rPr>
              <a:t>remnants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04" dirty="0">
                <a:latin typeface="Verdana"/>
                <a:cs typeface="Verdana"/>
              </a:rPr>
              <a:t>embryonic </a:t>
            </a:r>
            <a:r>
              <a:rPr sz="2800" b="1" spc="-235" dirty="0">
                <a:latin typeface="Verdana"/>
                <a:cs typeface="Verdana"/>
              </a:rPr>
              <a:t>ducts </a:t>
            </a:r>
            <a:r>
              <a:rPr sz="2800" b="1" spc="-305" dirty="0">
                <a:latin typeface="Verdana"/>
                <a:cs typeface="Verdana"/>
              </a:rPr>
              <a:t>that  </a:t>
            </a:r>
            <a:r>
              <a:rPr sz="2800" b="1" spc="-330" dirty="0">
                <a:latin typeface="Verdana"/>
                <a:cs typeface="Verdana"/>
              </a:rPr>
              <a:t>persist </a:t>
            </a:r>
            <a:r>
              <a:rPr sz="2800" b="1" spc="-240" dirty="0">
                <a:latin typeface="Verdana"/>
                <a:cs typeface="Verdana"/>
              </a:rPr>
              <a:t>instead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185" dirty="0">
                <a:latin typeface="Verdana"/>
                <a:cs typeface="Verdana"/>
              </a:rPr>
              <a:t>being </a:t>
            </a:r>
            <a:r>
              <a:rPr sz="2800" b="1" spc="-229" dirty="0">
                <a:latin typeface="Verdana"/>
                <a:cs typeface="Verdana"/>
              </a:rPr>
              <a:t>obliterated </a:t>
            </a:r>
            <a:r>
              <a:rPr sz="2800" b="1" spc="-155" dirty="0">
                <a:latin typeface="Verdana"/>
                <a:cs typeface="Verdana"/>
              </a:rPr>
              <a:t>and  </a:t>
            </a:r>
            <a:r>
              <a:rPr sz="2800" b="1" spc="-200" dirty="0">
                <a:latin typeface="Verdana"/>
                <a:cs typeface="Verdana"/>
              </a:rPr>
              <a:t>disappearing </a:t>
            </a:r>
            <a:r>
              <a:rPr sz="2800" b="1" spc="-185" dirty="0">
                <a:latin typeface="Verdana"/>
                <a:cs typeface="Verdana"/>
              </a:rPr>
              <a:t>completely </a:t>
            </a:r>
            <a:r>
              <a:rPr sz="2800" b="1" spc="-275" dirty="0">
                <a:latin typeface="Verdana"/>
                <a:cs typeface="Verdana"/>
              </a:rPr>
              <a:t>during </a:t>
            </a:r>
            <a:r>
              <a:rPr sz="2800" b="1" spc="-204" dirty="0">
                <a:latin typeface="Verdana"/>
                <a:cs typeface="Verdana"/>
              </a:rPr>
              <a:t>embryonic  </a:t>
            </a:r>
            <a:r>
              <a:rPr sz="2800" b="1" spc="-210" dirty="0">
                <a:latin typeface="Verdana"/>
                <a:cs typeface="Verdana"/>
              </a:rPr>
              <a:t>development.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2800" b="1" spc="-180" dirty="0">
                <a:latin typeface="Verdana"/>
                <a:cs typeface="Verdana"/>
              </a:rPr>
              <a:t>e.g., </a:t>
            </a:r>
            <a:r>
              <a:rPr sz="2800" b="1" spc="-229" dirty="0">
                <a:latin typeface="Verdana"/>
                <a:cs typeface="Verdana"/>
              </a:rPr>
              <a:t>pre-auricular </a:t>
            </a:r>
            <a:r>
              <a:rPr sz="2800" b="1" spc="-335" dirty="0">
                <a:latin typeface="Verdana"/>
                <a:cs typeface="Verdana"/>
              </a:rPr>
              <a:t>sinus, </a:t>
            </a:r>
            <a:r>
              <a:rPr sz="2800" b="1" spc="-195" dirty="0">
                <a:latin typeface="Verdana"/>
                <a:cs typeface="Verdana"/>
              </a:rPr>
              <a:t>branchial </a:t>
            </a:r>
            <a:r>
              <a:rPr sz="2800" b="1" spc="-305" dirty="0">
                <a:latin typeface="Verdana"/>
                <a:cs typeface="Verdana"/>
              </a:rPr>
              <a:t>fistula, </a:t>
            </a:r>
            <a:r>
              <a:rPr sz="2800" b="1" spc="-370" dirty="0">
                <a:latin typeface="Verdana"/>
                <a:cs typeface="Verdana"/>
              </a:rPr>
              <a:t>TOF,  </a:t>
            </a:r>
            <a:r>
              <a:rPr sz="2800" b="1" spc="-190" dirty="0">
                <a:latin typeface="Verdana"/>
                <a:cs typeface="Verdana"/>
              </a:rPr>
              <a:t>congenital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254" dirty="0">
                <a:latin typeface="Verdana"/>
                <a:cs typeface="Verdana"/>
              </a:rPr>
              <a:t>AVF.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8270" y="1143380"/>
            <a:ext cx="18408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2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ACQUIRED</a:t>
            </a:r>
            <a:r>
              <a:rPr sz="2800" u="heavy" spc="-8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37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2161158"/>
            <a:ext cx="8606155" cy="314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45770">
              <a:lnSpc>
                <a:spcPct val="100000"/>
              </a:lnSpc>
              <a:spcBef>
                <a:spcPts val="95"/>
              </a:spcBef>
            </a:pPr>
            <a:r>
              <a:rPr sz="2800" b="1" spc="-295" dirty="0">
                <a:latin typeface="Verdana"/>
                <a:cs typeface="Verdana"/>
              </a:rPr>
              <a:t>Usually </a:t>
            </a:r>
            <a:r>
              <a:rPr sz="2800" b="1" spc="-185" dirty="0">
                <a:latin typeface="Verdana"/>
                <a:cs typeface="Verdana"/>
              </a:rPr>
              <a:t>secondary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185" dirty="0">
                <a:latin typeface="Verdana"/>
                <a:cs typeface="Verdana"/>
              </a:rPr>
              <a:t>presence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60" dirty="0">
                <a:latin typeface="Verdana"/>
                <a:cs typeface="Verdana"/>
              </a:rPr>
              <a:t>foreign </a:t>
            </a:r>
            <a:r>
              <a:rPr sz="2800" b="1" spc="-165" dirty="0">
                <a:latin typeface="Verdana"/>
                <a:cs typeface="Verdana"/>
              </a:rPr>
              <a:t>body,  </a:t>
            </a:r>
            <a:r>
              <a:rPr sz="2800" b="1" spc="-190" dirty="0">
                <a:latin typeface="Verdana"/>
                <a:cs typeface="Verdana"/>
              </a:rPr>
              <a:t>necrotic </a:t>
            </a:r>
            <a:r>
              <a:rPr sz="2800" b="1" spc="-330" dirty="0">
                <a:latin typeface="Verdana"/>
                <a:cs typeface="Verdana"/>
              </a:rPr>
              <a:t>tissue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180" dirty="0">
                <a:latin typeface="Verdana"/>
                <a:cs typeface="Verdana"/>
              </a:rPr>
              <a:t>affected </a:t>
            </a:r>
            <a:r>
              <a:rPr sz="2800" b="1" spc="-160" dirty="0">
                <a:latin typeface="Verdana"/>
                <a:cs typeface="Verdana"/>
              </a:rPr>
              <a:t>area </a:t>
            </a:r>
            <a:r>
              <a:rPr sz="2800" b="1" spc="-390" dirty="0">
                <a:latin typeface="Verdana"/>
                <a:cs typeface="Verdana"/>
              </a:rPr>
              <a:t>(or) </a:t>
            </a:r>
            <a:r>
              <a:rPr sz="2800" b="1" spc="-204" dirty="0">
                <a:latin typeface="Verdana"/>
                <a:cs typeface="Verdana"/>
              </a:rPr>
              <a:t>microbial  </a:t>
            </a:r>
            <a:r>
              <a:rPr sz="2800" b="1" spc="-235" dirty="0">
                <a:latin typeface="Verdana"/>
                <a:cs typeface="Verdana"/>
              </a:rPr>
              <a:t>infection </a:t>
            </a:r>
            <a:r>
              <a:rPr sz="2800" b="1" spc="-390" dirty="0">
                <a:latin typeface="Verdana"/>
                <a:cs typeface="Verdana"/>
              </a:rPr>
              <a:t>(or) </a:t>
            </a:r>
            <a:r>
              <a:rPr sz="2800" b="1" spc="-275" dirty="0">
                <a:latin typeface="Verdana"/>
                <a:cs typeface="Verdana"/>
              </a:rPr>
              <a:t>following </a:t>
            </a:r>
            <a:r>
              <a:rPr sz="2800" b="1" spc="-180" dirty="0">
                <a:latin typeface="Verdana"/>
                <a:cs typeface="Verdana"/>
              </a:rPr>
              <a:t>inadequate </a:t>
            </a:r>
            <a:r>
              <a:rPr sz="2800" b="1" spc="-185" dirty="0">
                <a:latin typeface="Verdana"/>
                <a:cs typeface="Verdana"/>
              </a:rPr>
              <a:t>drainage </a:t>
            </a:r>
            <a:r>
              <a:rPr sz="2800" b="1" spc="-275" dirty="0">
                <a:latin typeface="Verdana"/>
                <a:cs typeface="Verdana"/>
              </a:rPr>
              <a:t>of  </a:t>
            </a:r>
            <a:r>
              <a:rPr sz="2800" b="1" spc="-204" dirty="0">
                <a:latin typeface="Verdana"/>
                <a:cs typeface="Verdana"/>
              </a:rPr>
              <a:t>abscess.</a:t>
            </a:r>
            <a:endParaRPr sz="2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010"/>
              </a:spcBef>
            </a:pPr>
            <a:r>
              <a:rPr sz="2800" b="1" spc="-180" dirty="0">
                <a:latin typeface="Verdana"/>
                <a:cs typeface="Verdana"/>
              </a:rPr>
              <a:t>e.g., </a:t>
            </a:r>
            <a:r>
              <a:rPr sz="2800" b="1" spc="-210" dirty="0">
                <a:latin typeface="Verdana"/>
                <a:cs typeface="Verdana"/>
              </a:rPr>
              <a:t>perianal </a:t>
            </a:r>
            <a:r>
              <a:rPr sz="2800" b="1" spc="-200" dirty="0">
                <a:latin typeface="Verdana"/>
                <a:cs typeface="Verdana"/>
              </a:rPr>
              <a:t>abscess </a:t>
            </a:r>
            <a:r>
              <a:rPr sz="2800" b="1" spc="-305" dirty="0">
                <a:latin typeface="Verdana"/>
                <a:cs typeface="Verdana"/>
              </a:rPr>
              <a:t>when </a:t>
            </a:r>
            <a:r>
              <a:rPr sz="2800" b="1" spc="-375" dirty="0">
                <a:latin typeface="Verdana"/>
                <a:cs typeface="Verdana"/>
              </a:rPr>
              <a:t>bursts </a:t>
            </a:r>
            <a:r>
              <a:rPr sz="2800" b="1" spc="-250" dirty="0">
                <a:latin typeface="Verdana"/>
                <a:cs typeface="Verdana"/>
              </a:rPr>
              <a:t>spontaneously  </a:t>
            </a:r>
            <a:r>
              <a:rPr sz="2800" b="1" spc="-295" dirty="0">
                <a:latin typeface="Verdana"/>
                <a:cs typeface="Verdana"/>
              </a:rPr>
              <a:t>into </a:t>
            </a:r>
            <a:r>
              <a:rPr sz="2800" b="1" spc="-325" dirty="0">
                <a:latin typeface="Verdana"/>
                <a:cs typeface="Verdana"/>
              </a:rPr>
              <a:t>skin </a:t>
            </a:r>
            <a:r>
              <a:rPr sz="2800" b="1" spc="-300" dirty="0">
                <a:latin typeface="Verdana"/>
                <a:cs typeface="Verdana"/>
              </a:rPr>
              <a:t>forming </a:t>
            </a:r>
            <a:r>
              <a:rPr sz="2800" b="1" spc="-25" dirty="0">
                <a:latin typeface="Verdana"/>
                <a:cs typeface="Verdana"/>
              </a:rPr>
              <a:t>a </a:t>
            </a:r>
            <a:r>
              <a:rPr sz="2800" b="1" spc="-360" dirty="0">
                <a:latin typeface="Verdana"/>
                <a:cs typeface="Verdana"/>
              </a:rPr>
              <a:t>sinus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305" dirty="0">
                <a:latin typeface="Verdana"/>
                <a:cs typeface="Verdana"/>
              </a:rPr>
              <a:t>when </a:t>
            </a:r>
            <a:r>
              <a:rPr sz="2800" b="1" spc="-375" dirty="0">
                <a:latin typeface="Verdana"/>
                <a:cs typeface="Verdana"/>
              </a:rPr>
              <a:t>bursts </a:t>
            </a:r>
            <a:r>
              <a:rPr sz="2800" b="1" spc="-295" dirty="0">
                <a:latin typeface="Verdana"/>
                <a:cs typeface="Verdana"/>
              </a:rPr>
              <a:t>into </a:t>
            </a:r>
            <a:r>
              <a:rPr sz="2800" b="1" spc="-254" dirty="0">
                <a:latin typeface="Verdana"/>
                <a:cs typeface="Verdana"/>
              </a:rPr>
              <a:t>both  </a:t>
            </a:r>
            <a:r>
              <a:rPr sz="2800" b="1" spc="-325" dirty="0">
                <a:latin typeface="Verdana"/>
                <a:cs typeface="Verdana"/>
              </a:rPr>
              <a:t>skin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170" dirty="0">
                <a:latin typeface="Verdana"/>
                <a:cs typeface="Verdana"/>
              </a:rPr>
              <a:t>anal </a:t>
            </a:r>
            <a:r>
              <a:rPr sz="2800" b="1" spc="-110" dirty="0">
                <a:latin typeface="Verdana"/>
                <a:cs typeface="Verdana"/>
              </a:rPr>
              <a:t>canal </a:t>
            </a:r>
            <a:r>
              <a:rPr sz="2800" b="1" spc="-300" dirty="0">
                <a:latin typeface="Verdana"/>
                <a:cs typeface="Verdana"/>
              </a:rPr>
              <a:t>forming </a:t>
            </a:r>
            <a:r>
              <a:rPr sz="2800" b="1" spc="-25" dirty="0">
                <a:latin typeface="Verdana"/>
                <a:cs typeface="Verdana"/>
              </a:rPr>
              <a:t>a</a:t>
            </a:r>
            <a:r>
              <a:rPr sz="2800" b="1" spc="75" dirty="0">
                <a:latin typeface="Verdana"/>
                <a:cs typeface="Verdana"/>
              </a:rPr>
              <a:t> </a:t>
            </a:r>
            <a:r>
              <a:rPr sz="2800" b="1" spc="-305" dirty="0">
                <a:latin typeface="Verdana"/>
                <a:cs typeface="Verdana"/>
              </a:rPr>
              <a:t>fistula.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5207" y="475487"/>
            <a:ext cx="6708648" cy="2855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54140" y="3752088"/>
            <a:ext cx="3646932" cy="2977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24916"/>
            <a:ext cx="4388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sng" spc="-1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CLINICAL</a:t>
            </a:r>
            <a:r>
              <a:rPr sz="4000" u="sng" spc="-3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u="sng" spc="-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FEATURES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2161158"/>
            <a:ext cx="8594090" cy="2967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295" dirty="0">
                <a:latin typeface="Verdana"/>
                <a:cs typeface="Verdana"/>
              </a:rPr>
              <a:t>Usually </a:t>
            </a:r>
            <a:r>
              <a:rPr sz="2800" b="1" spc="-225" dirty="0">
                <a:latin typeface="Verdana"/>
                <a:cs typeface="Verdana"/>
              </a:rPr>
              <a:t>asymptomatic </a:t>
            </a:r>
            <a:r>
              <a:rPr sz="2800" b="1" spc="-295" dirty="0">
                <a:latin typeface="Verdana"/>
                <a:cs typeface="Verdana"/>
              </a:rPr>
              <a:t>but </a:t>
            </a:r>
            <a:r>
              <a:rPr sz="2800" b="1" spc="-305" dirty="0">
                <a:latin typeface="Verdana"/>
                <a:cs typeface="Verdana"/>
              </a:rPr>
              <a:t>when </a:t>
            </a:r>
            <a:r>
              <a:rPr sz="2800" b="1" spc="-195" dirty="0">
                <a:latin typeface="Verdana"/>
                <a:cs typeface="Verdana"/>
              </a:rPr>
              <a:t>infected </a:t>
            </a:r>
            <a:r>
              <a:rPr sz="2800" b="1" spc="-290" dirty="0">
                <a:latin typeface="Verdana"/>
                <a:cs typeface="Verdana"/>
              </a:rPr>
              <a:t>manifest  </a:t>
            </a:r>
            <a:r>
              <a:rPr sz="2800" b="1" spc="-210" dirty="0">
                <a:latin typeface="Verdana"/>
                <a:cs typeface="Verdana"/>
              </a:rPr>
              <a:t>as-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35" dirty="0">
                <a:latin typeface="Verdana"/>
                <a:cs typeface="Verdana"/>
              </a:rPr>
              <a:t>Recurrent/ </a:t>
            </a:r>
            <a:r>
              <a:rPr sz="2800" b="1" spc="-310" dirty="0">
                <a:latin typeface="Verdana"/>
                <a:cs typeface="Verdana"/>
              </a:rPr>
              <a:t>persistent</a:t>
            </a:r>
            <a:r>
              <a:rPr sz="2800" b="1" spc="-10" dirty="0">
                <a:latin typeface="Verdana"/>
                <a:cs typeface="Verdana"/>
              </a:rPr>
              <a:t> </a:t>
            </a:r>
            <a:r>
              <a:rPr sz="2800" b="1" spc="-200" dirty="0">
                <a:latin typeface="Verdana"/>
                <a:cs typeface="Verdana"/>
              </a:rPr>
              <a:t>discharge.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75" dirty="0">
                <a:latin typeface="Verdana"/>
                <a:cs typeface="Verdana"/>
              </a:rPr>
              <a:t>Pain.</a:t>
            </a:r>
            <a:endParaRPr sz="2800">
              <a:latin typeface="Verdana"/>
              <a:cs typeface="Verdana"/>
            </a:endParaRPr>
          </a:p>
          <a:p>
            <a:pPr marL="355600" marR="685165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65" dirty="0">
                <a:latin typeface="Verdana"/>
                <a:cs typeface="Verdana"/>
              </a:rPr>
              <a:t>Constitutional </a:t>
            </a:r>
            <a:r>
              <a:rPr sz="2800" b="1" spc="-305" dirty="0">
                <a:latin typeface="Verdana"/>
                <a:cs typeface="Verdana"/>
              </a:rPr>
              <a:t>symptoms </a:t>
            </a:r>
            <a:r>
              <a:rPr sz="2800" b="1" spc="-345" dirty="0">
                <a:latin typeface="Verdana"/>
                <a:cs typeface="Verdana"/>
              </a:rPr>
              <a:t>if </a:t>
            </a:r>
            <a:r>
              <a:rPr sz="2800" b="1" spc="-185" dirty="0">
                <a:latin typeface="Verdana"/>
                <a:cs typeface="Verdana"/>
              </a:rPr>
              <a:t>any </a:t>
            </a:r>
            <a:r>
              <a:rPr sz="2800" b="1" spc="-95" dirty="0">
                <a:latin typeface="Verdana"/>
                <a:cs typeface="Verdana"/>
              </a:rPr>
              <a:t>deep </a:t>
            </a:r>
            <a:r>
              <a:rPr sz="2800" b="1" spc="-195" dirty="0">
                <a:latin typeface="Verdana"/>
                <a:cs typeface="Verdana"/>
              </a:rPr>
              <a:t>seated  </a:t>
            </a:r>
            <a:r>
              <a:rPr sz="2800" b="1" spc="-270" dirty="0">
                <a:latin typeface="Verdana"/>
                <a:cs typeface="Verdana"/>
              </a:rPr>
              <a:t>origin.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27964"/>
            <a:ext cx="62115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spc="-5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 Black"/>
                <a:cs typeface="Arial Black"/>
              </a:rPr>
              <a:t>CLINICAL</a:t>
            </a:r>
            <a:r>
              <a:rPr sz="3600" b="0" u="heavy" spc="-15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 Black"/>
                <a:cs typeface="Arial Black"/>
              </a:rPr>
              <a:t> </a:t>
            </a:r>
            <a:r>
              <a:rPr sz="3600" b="0" u="heavy" spc="-35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 Black"/>
                <a:cs typeface="Arial Black"/>
              </a:rPr>
              <a:t>EXAMINATION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9894" y="1138983"/>
            <a:ext cx="9084945" cy="120459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3300" b="1" spc="-229" dirty="0">
                <a:solidFill>
                  <a:srgbClr val="001F5F"/>
                </a:solidFill>
                <a:latin typeface="Verdana"/>
                <a:cs typeface="Verdana"/>
              </a:rPr>
              <a:t>INSPECTION:</a:t>
            </a:r>
            <a:endParaRPr sz="3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  <a:tabLst>
                <a:tab pos="527685" algn="l"/>
              </a:tabLst>
            </a:pPr>
            <a:r>
              <a:rPr sz="2600" b="1" spc="-305" dirty="0">
                <a:latin typeface="Verdana"/>
                <a:cs typeface="Verdana"/>
              </a:rPr>
              <a:t>1.	</a:t>
            </a:r>
            <a:r>
              <a:rPr sz="2600" b="1" u="heavy" spc="-21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Verdana"/>
                <a:cs typeface="Verdana"/>
              </a:rPr>
              <a:t>Location:</a:t>
            </a:r>
            <a:r>
              <a:rPr sz="2600" b="1" spc="-215" dirty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sz="2600" b="1" spc="-250" dirty="0">
                <a:latin typeface="Verdana"/>
                <a:cs typeface="Verdana"/>
              </a:rPr>
              <a:t>usually </a:t>
            </a:r>
            <a:r>
              <a:rPr sz="2600" b="1" spc="-215" dirty="0">
                <a:latin typeface="Verdana"/>
                <a:cs typeface="Verdana"/>
              </a:rPr>
              <a:t>gives </a:t>
            </a:r>
            <a:r>
              <a:rPr sz="2600" b="1" spc="-225" dirty="0">
                <a:latin typeface="Verdana"/>
                <a:cs typeface="Verdana"/>
              </a:rPr>
              <a:t>diagnosis </a:t>
            </a:r>
            <a:r>
              <a:rPr sz="2600" b="1" spc="-280" dirty="0">
                <a:latin typeface="Verdana"/>
                <a:cs typeface="Verdana"/>
              </a:rPr>
              <a:t>in </a:t>
            </a:r>
            <a:r>
              <a:rPr sz="2600" b="1" spc="-305" dirty="0">
                <a:latin typeface="Verdana"/>
                <a:cs typeface="Verdana"/>
              </a:rPr>
              <a:t>most </a:t>
            </a:r>
            <a:r>
              <a:rPr sz="2600" b="1" spc="-250" dirty="0">
                <a:latin typeface="Verdana"/>
                <a:cs typeface="Verdana"/>
              </a:rPr>
              <a:t>of </a:t>
            </a:r>
            <a:r>
              <a:rPr sz="2600" b="1" spc="-254" dirty="0">
                <a:latin typeface="Verdana"/>
                <a:cs typeface="Verdana"/>
              </a:rPr>
              <a:t>the</a:t>
            </a:r>
            <a:r>
              <a:rPr sz="2600" b="1" spc="370" dirty="0">
                <a:latin typeface="Verdana"/>
                <a:cs typeface="Verdana"/>
              </a:rPr>
              <a:t> </a:t>
            </a:r>
            <a:r>
              <a:rPr sz="2600" b="1" spc="-165" dirty="0">
                <a:latin typeface="Verdana"/>
                <a:cs typeface="Verdana"/>
              </a:rPr>
              <a:t>cases.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6176" y="2433574"/>
            <a:ext cx="12941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C00000"/>
                </a:solidFill>
                <a:latin typeface="Arial Black"/>
                <a:cs typeface="Arial Black"/>
              </a:rPr>
              <a:t>SINU</a:t>
            </a:r>
            <a:r>
              <a:rPr sz="2600" spc="5" dirty="0">
                <a:solidFill>
                  <a:srgbClr val="C00000"/>
                </a:solidFill>
                <a:latin typeface="Arial Black"/>
                <a:cs typeface="Arial Black"/>
              </a:rPr>
              <a:t>S</a:t>
            </a:r>
            <a:r>
              <a:rPr sz="2600" dirty="0">
                <a:solidFill>
                  <a:srgbClr val="C00000"/>
                </a:solidFill>
                <a:latin typeface="Arial Black"/>
                <a:cs typeface="Arial Black"/>
              </a:rPr>
              <a:t>: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8634" y="2295499"/>
            <a:ext cx="5463540" cy="16186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64135" marR="5080" indent="-52069">
              <a:lnSpc>
                <a:spcPct val="133500"/>
              </a:lnSpc>
              <a:spcBef>
                <a:spcPts val="145"/>
              </a:spcBef>
            </a:pPr>
            <a:r>
              <a:rPr sz="2600" b="1" spc="-210" dirty="0">
                <a:latin typeface="Verdana"/>
                <a:cs typeface="Verdana"/>
              </a:rPr>
              <a:t>pre-auricular- </a:t>
            </a:r>
            <a:r>
              <a:rPr sz="2600" b="1" spc="-275" dirty="0">
                <a:latin typeface="Verdana"/>
                <a:cs typeface="Verdana"/>
              </a:rPr>
              <a:t>root </a:t>
            </a:r>
            <a:r>
              <a:rPr sz="2600" b="1" spc="-250" dirty="0">
                <a:latin typeface="Verdana"/>
                <a:cs typeface="Verdana"/>
              </a:rPr>
              <a:t>of </a:t>
            </a:r>
            <a:r>
              <a:rPr sz="2600" b="1" spc="-240" dirty="0">
                <a:latin typeface="Verdana"/>
                <a:cs typeface="Verdana"/>
              </a:rPr>
              <a:t>helix </a:t>
            </a:r>
            <a:r>
              <a:rPr sz="2600" b="1" spc="-250" dirty="0">
                <a:latin typeface="Verdana"/>
                <a:cs typeface="Verdana"/>
              </a:rPr>
              <a:t>of </a:t>
            </a:r>
            <a:r>
              <a:rPr sz="2600" b="1" spc="-195" dirty="0">
                <a:latin typeface="Verdana"/>
                <a:cs typeface="Verdana"/>
              </a:rPr>
              <a:t>ear.  </a:t>
            </a:r>
            <a:r>
              <a:rPr sz="2600" b="1" spc="-175" dirty="0">
                <a:latin typeface="Verdana"/>
                <a:cs typeface="Verdana"/>
              </a:rPr>
              <a:t>median </a:t>
            </a:r>
            <a:r>
              <a:rPr sz="2600" b="1" spc="-215" dirty="0">
                <a:latin typeface="Verdana"/>
                <a:cs typeface="Verdana"/>
              </a:rPr>
              <a:t>mental- </a:t>
            </a:r>
            <a:r>
              <a:rPr sz="2600" b="1" spc="-285" dirty="0">
                <a:latin typeface="Verdana"/>
                <a:cs typeface="Verdana"/>
              </a:rPr>
              <a:t>symphysis </a:t>
            </a:r>
            <a:r>
              <a:rPr sz="2600" b="1" spc="-260" dirty="0">
                <a:latin typeface="Verdana"/>
                <a:cs typeface="Verdana"/>
              </a:rPr>
              <a:t>menti.  </a:t>
            </a:r>
            <a:r>
              <a:rPr sz="2600" b="1" spc="-434" dirty="0">
                <a:latin typeface="Verdana"/>
                <a:cs typeface="Verdana"/>
              </a:rPr>
              <a:t>TB-</a:t>
            </a:r>
            <a:r>
              <a:rPr sz="2600" b="1" spc="-180" dirty="0">
                <a:latin typeface="Verdana"/>
                <a:cs typeface="Verdana"/>
              </a:rPr>
              <a:t> </a:t>
            </a:r>
            <a:r>
              <a:rPr sz="2600" b="1" spc="-135" dirty="0">
                <a:latin typeface="Verdana"/>
                <a:cs typeface="Verdana"/>
              </a:rPr>
              <a:t>neck.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2167" y="4388078"/>
            <a:ext cx="8634730" cy="1618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53564" marR="948055" indent="-1841500">
              <a:lnSpc>
                <a:spcPct val="135100"/>
              </a:lnSpc>
              <a:spcBef>
                <a:spcPts val="95"/>
              </a:spcBef>
            </a:pPr>
            <a:r>
              <a:rPr sz="2600" dirty="0">
                <a:solidFill>
                  <a:srgbClr val="C00000"/>
                </a:solidFill>
                <a:latin typeface="Arial Black"/>
                <a:cs typeface="Arial Black"/>
              </a:rPr>
              <a:t>FISTULA: </a:t>
            </a:r>
            <a:r>
              <a:rPr sz="2600" b="1" spc="-180" dirty="0">
                <a:latin typeface="Verdana"/>
                <a:cs typeface="Verdana"/>
              </a:rPr>
              <a:t>branchial- </a:t>
            </a:r>
            <a:r>
              <a:rPr sz="2600" b="1" spc="-260" dirty="0">
                <a:latin typeface="Verdana"/>
                <a:cs typeface="Verdana"/>
              </a:rPr>
              <a:t>sternomastoid </a:t>
            </a:r>
            <a:r>
              <a:rPr sz="2600" b="1" spc="-245" dirty="0">
                <a:latin typeface="Verdana"/>
                <a:cs typeface="Verdana"/>
              </a:rPr>
              <a:t>ant </a:t>
            </a:r>
            <a:r>
              <a:rPr sz="2600" b="1" spc="-225" dirty="0">
                <a:latin typeface="Verdana"/>
                <a:cs typeface="Verdana"/>
              </a:rPr>
              <a:t>border.  </a:t>
            </a:r>
            <a:r>
              <a:rPr sz="2600" b="1" spc="-210" dirty="0">
                <a:latin typeface="Verdana"/>
                <a:cs typeface="Verdana"/>
              </a:rPr>
              <a:t>parotid- </a:t>
            </a:r>
            <a:r>
              <a:rPr sz="2600" b="1" spc="-215" dirty="0">
                <a:latin typeface="Verdana"/>
                <a:cs typeface="Verdana"/>
              </a:rPr>
              <a:t>parotid</a:t>
            </a:r>
            <a:r>
              <a:rPr sz="2600" b="1" spc="-170" dirty="0">
                <a:latin typeface="Verdana"/>
                <a:cs typeface="Verdana"/>
              </a:rPr>
              <a:t> </a:t>
            </a:r>
            <a:r>
              <a:rPr sz="2600" b="1" spc="-215" dirty="0">
                <a:latin typeface="Verdana"/>
                <a:cs typeface="Verdana"/>
              </a:rPr>
              <a:t>region</a:t>
            </a:r>
            <a:endParaRPr sz="2600">
              <a:latin typeface="Verdana"/>
              <a:cs typeface="Verdana"/>
            </a:endParaRPr>
          </a:p>
          <a:p>
            <a:pPr marL="1853564">
              <a:lnSpc>
                <a:spcPct val="100000"/>
              </a:lnSpc>
              <a:spcBef>
                <a:spcPts val="1000"/>
              </a:spcBef>
            </a:pPr>
            <a:r>
              <a:rPr sz="2600" b="1" spc="-250" dirty="0">
                <a:latin typeface="Verdana"/>
                <a:cs typeface="Verdana"/>
              </a:rPr>
              <a:t>thyroglossal- </a:t>
            </a:r>
            <a:r>
              <a:rPr sz="2600" b="1" spc="-225" dirty="0">
                <a:latin typeface="Verdana"/>
                <a:cs typeface="Verdana"/>
              </a:rPr>
              <a:t>midline </a:t>
            </a:r>
            <a:r>
              <a:rPr sz="2600" b="1" spc="-250" dirty="0">
                <a:latin typeface="Verdana"/>
                <a:cs typeface="Verdana"/>
              </a:rPr>
              <a:t>of </a:t>
            </a:r>
            <a:r>
              <a:rPr sz="2600" b="1" spc="-120" dirty="0">
                <a:latin typeface="Verdana"/>
                <a:cs typeface="Verdana"/>
              </a:rPr>
              <a:t>neck </a:t>
            </a:r>
            <a:r>
              <a:rPr sz="2600" b="1" spc="-210" dirty="0">
                <a:latin typeface="Verdana"/>
                <a:cs typeface="Verdana"/>
              </a:rPr>
              <a:t>below</a:t>
            </a:r>
            <a:r>
              <a:rPr sz="2600" b="1" dirty="0">
                <a:latin typeface="Verdana"/>
                <a:cs typeface="Verdana"/>
              </a:rPr>
              <a:t> </a:t>
            </a:r>
            <a:r>
              <a:rPr sz="2600" b="1" spc="-200" dirty="0">
                <a:latin typeface="Verdana"/>
                <a:cs typeface="Verdana"/>
              </a:rPr>
              <a:t>hyoid.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63383" y="486155"/>
            <a:ext cx="2929128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92323" y="556259"/>
            <a:ext cx="2313431" cy="2162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0467" y="4075176"/>
            <a:ext cx="3400044" cy="2403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4176" y="3906011"/>
            <a:ext cx="2891028" cy="2478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9429" y="509397"/>
            <a:ext cx="3353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5" dirty="0">
                <a:solidFill>
                  <a:srgbClr val="E78612"/>
                </a:solidFill>
                <a:latin typeface="Arial Black"/>
                <a:cs typeface="Arial Black"/>
              </a:rPr>
              <a:t>DEFINITION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9448" y="2042541"/>
            <a:ext cx="8237220" cy="321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u="heavy" spc="-3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SINUS:</a:t>
            </a:r>
            <a:endParaRPr sz="4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7900"/>
              </a:lnSpc>
              <a:spcBef>
                <a:spcPts val="243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310" dirty="0">
                <a:latin typeface="Verdana"/>
                <a:cs typeface="Verdana"/>
              </a:rPr>
              <a:t>Blind </a:t>
            </a:r>
            <a:r>
              <a:rPr sz="2800" b="1" spc="-215" dirty="0">
                <a:latin typeface="Verdana"/>
                <a:cs typeface="Verdana"/>
              </a:rPr>
              <a:t>track lined </a:t>
            </a:r>
            <a:r>
              <a:rPr sz="2800" b="1" spc="-155" dirty="0">
                <a:latin typeface="Verdana"/>
                <a:cs typeface="Verdana"/>
              </a:rPr>
              <a:t>by </a:t>
            </a:r>
            <a:r>
              <a:rPr sz="2800" b="1" spc="-254" dirty="0">
                <a:latin typeface="Verdana"/>
                <a:cs typeface="Verdana"/>
              </a:rPr>
              <a:t>granulation </a:t>
            </a:r>
            <a:r>
              <a:rPr sz="2800" b="1" spc="-330" dirty="0">
                <a:latin typeface="Verdana"/>
                <a:cs typeface="Verdana"/>
              </a:rPr>
              <a:t>tissue </a:t>
            </a:r>
            <a:r>
              <a:rPr sz="2800" b="1" spc="-175" dirty="0">
                <a:latin typeface="Verdana"/>
                <a:cs typeface="Verdana"/>
              </a:rPr>
              <a:t>leading  </a:t>
            </a:r>
            <a:r>
              <a:rPr sz="2800" b="1" spc="-345" dirty="0">
                <a:latin typeface="Verdana"/>
                <a:cs typeface="Verdana"/>
              </a:rPr>
              <a:t>from </a:t>
            </a:r>
            <a:r>
              <a:rPr sz="2800" b="1" spc="-225" dirty="0">
                <a:latin typeface="Verdana"/>
                <a:cs typeface="Verdana"/>
              </a:rPr>
              <a:t>epithelial </a:t>
            </a:r>
            <a:r>
              <a:rPr sz="2800" b="1" spc="-229" dirty="0">
                <a:latin typeface="Verdana"/>
                <a:cs typeface="Verdana"/>
              </a:rPr>
              <a:t>surface </a:t>
            </a:r>
            <a:r>
              <a:rPr sz="2800" b="1" spc="-270" dirty="0">
                <a:latin typeface="Verdana"/>
                <a:cs typeface="Verdana"/>
              </a:rPr>
              <a:t>down </a:t>
            </a:r>
            <a:r>
              <a:rPr sz="2800" b="1" spc="-295" dirty="0">
                <a:latin typeface="Verdana"/>
                <a:cs typeface="Verdana"/>
              </a:rPr>
              <a:t>into </a:t>
            </a:r>
            <a:r>
              <a:rPr sz="2800" b="1" spc="-275" dirty="0">
                <a:latin typeface="Verdana"/>
                <a:cs typeface="Verdana"/>
              </a:rPr>
              <a:t>the</a:t>
            </a:r>
            <a:r>
              <a:rPr sz="2800" b="1" spc="-250" dirty="0">
                <a:latin typeface="Verdana"/>
                <a:cs typeface="Verdana"/>
              </a:rPr>
              <a:t> </a:t>
            </a:r>
            <a:r>
              <a:rPr sz="2800" b="1" spc="-335" dirty="0">
                <a:latin typeface="Verdana"/>
                <a:cs typeface="Verdana"/>
              </a:rPr>
              <a:t>tissues.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E78612"/>
              </a:buClr>
              <a:buFont typeface="Wingdings"/>
              <a:buChar char=""/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8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330" dirty="0">
                <a:latin typeface="Verdana"/>
                <a:cs typeface="Verdana"/>
              </a:rPr>
              <a:t>Latin: </a:t>
            </a:r>
            <a:r>
              <a:rPr sz="2800" b="1" spc="-305" dirty="0">
                <a:latin typeface="Verdana"/>
                <a:cs typeface="Verdana"/>
              </a:rPr>
              <a:t>Hollow </a:t>
            </a:r>
            <a:r>
              <a:rPr sz="2800" b="1" spc="-390" dirty="0">
                <a:latin typeface="Verdana"/>
                <a:cs typeface="Verdana"/>
              </a:rPr>
              <a:t>(or) </a:t>
            </a:r>
            <a:r>
              <a:rPr sz="2800" b="1" spc="-25" dirty="0">
                <a:latin typeface="Verdana"/>
                <a:cs typeface="Verdana"/>
              </a:rPr>
              <a:t>a</a:t>
            </a:r>
            <a:r>
              <a:rPr sz="2800" b="1" spc="-235" dirty="0">
                <a:latin typeface="Verdana"/>
                <a:cs typeface="Verdana"/>
              </a:rPr>
              <a:t> </a:t>
            </a:r>
            <a:r>
              <a:rPr sz="2800" b="1" spc="-120" dirty="0">
                <a:latin typeface="Verdana"/>
                <a:cs typeface="Verdana"/>
              </a:rPr>
              <a:t>bay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16695" y="4379976"/>
            <a:ext cx="1969007" cy="1982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6376" y="443483"/>
            <a:ext cx="2657855" cy="3223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8456" y="443483"/>
            <a:ext cx="3529584" cy="3037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56104" y="4296155"/>
            <a:ext cx="3112008" cy="217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24216" y="3960876"/>
            <a:ext cx="2798064" cy="2505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6894" y="650824"/>
            <a:ext cx="854900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2645" marR="5080" indent="-2100580">
              <a:lnSpc>
                <a:spcPct val="100000"/>
              </a:lnSpc>
              <a:spcBef>
                <a:spcPts val="95"/>
              </a:spcBef>
              <a:tabLst>
                <a:tab pos="2099310" algn="l"/>
              </a:tabLst>
            </a:pPr>
            <a:r>
              <a:rPr sz="2800" u="none" spc="-330" dirty="0">
                <a:solidFill>
                  <a:srgbClr val="252525"/>
                </a:solidFill>
              </a:rPr>
              <a:t>2.</a:t>
            </a:r>
            <a:r>
              <a:rPr sz="2800" u="none" spc="-175" dirty="0">
                <a:solidFill>
                  <a:srgbClr val="FFC000"/>
                </a:solidFill>
              </a:rPr>
              <a:t> </a:t>
            </a:r>
            <a:r>
              <a:rPr sz="2800" u="heavy" spc="-28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Number:</a:t>
            </a:r>
            <a:r>
              <a:rPr sz="2800" u="none" spc="-285" dirty="0">
                <a:solidFill>
                  <a:srgbClr val="FFC000"/>
                </a:solidFill>
              </a:rPr>
              <a:t>	</a:t>
            </a:r>
            <a:r>
              <a:rPr sz="2800" u="none" spc="-270" dirty="0">
                <a:solidFill>
                  <a:srgbClr val="000000"/>
                </a:solidFill>
              </a:rPr>
              <a:t>usually </a:t>
            </a:r>
            <a:r>
              <a:rPr sz="2800" u="none" spc="-250" dirty="0">
                <a:solidFill>
                  <a:srgbClr val="000000"/>
                </a:solidFill>
              </a:rPr>
              <a:t>single </a:t>
            </a:r>
            <a:r>
              <a:rPr sz="2800" u="none" spc="-290" dirty="0">
                <a:solidFill>
                  <a:srgbClr val="000000"/>
                </a:solidFill>
              </a:rPr>
              <a:t>but </a:t>
            </a:r>
            <a:r>
              <a:rPr sz="2800" u="none" spc="-270" dirty="0">
                <a:solidFill>
                  <a:srgbClr val="000000"/>
                </a:solidFill>
              </a:rPr>
              <a:t>multiple </a:t>
            </a:r>
            <a:r>
              <a:rPr sz="2800" u="none" spc="-225" dirty="0">
                <a:solidFill>
                  <a:srgbClr val="000000"/>
                </a:solidFill>
              </a:rPr>
              <a:t>seen </a:t>
            </a:r>
            <a:r>
              <a:rPr sz="2800" u="none" spc="-305" dirty="0">
                <a:solidFill>
                  <a:srgbClr val="000000"/>
                </a:solidFill>
              </a:rPr>
              <a:t>in </a:t>
            </a:r>
            <a:r>
              <a:rPr sz="2800" u="none" spc="-465" dirty="0">
                <a:solidFill>
                  <a:srgbClr val="000000"/>
                </a:solidFill>
              </a:rPr>
              <a:t>HIV  </a:t>
            </a:r>
            <a:r>
              <a:rPr sz="2800" u="none" spc="-270" dirty="0">
                <a:solidFill>
                  <a:srgbClr val="000000"/>
                </a:solidFill>
              </a:rPr>
              <a:t>patients </a:t>
            </a:r>
            <a:r>
              <a:rPr sz="2800" u="none" spc="-390" dirty="0">
                <a:solidFill>
                  <a:srgbClr val="000000"/>
                </a:solidFill>
              </a:rPr>
              <a:t>(or)</a:t>
            </a:r>
            <a:r>
              <a:rPr sz="2800" u="none" spc="-75" dirty="0">
                <a:solidFill>
                  <a:srgbClr val="000000"/>
                </a:solidFill>
              </a:rPr>
              <a:t> </a:t>
            </a:r>
            <a:r>
              <a:rPr sz="2800" u="none" spc="-220" dirty="0">
                <a:solidFill>
                  <a:srgbClr val="000000"/>
                </a:solidFill>
              </a:rPr>
              <a:t>actinomycosis.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326894" y="1603349"/>
            <a:ext cx="8569960" cy="357695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81635" indent="-381635">
              <a:lnSpc>
                <a:spcPct val="100000"/>
              </a:lnSpc>
              <a:spcBef>
                <a:spcPts val="470"/>
              </a:spcBef>
              <a:buClr>
                <a:srgbClr val="000000"/>
              </a:buClr>
              <a:buAutoNum type="arabicPeriod" startAt="3"/>
              <a:tabLst>
                <a:tab pos="381635" algn="l"/>
              </a:tabLst>
            </a:pPr>
            <a:r>
              <a:rPr sz="2600" b="1" u="heavy" spc="-18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Verdana"/>
                <a:cs typeface="Verdana"/>
              </a:rPr>
              <a:t>Opening:</a:t>
            </a:r>
            <a:endParaRPr sz="2600">
              <a:latin typeface="Verdana"/>
              <a:cs typeface="Verdana"/>
            </a:endParaRPr>
          </a:p>
          <a:p>
            <a:pPr marL="1184275" lvl="1" indent="-434340">
              <a:lnSpc>
                <a:spcPct val="100000"/>
              </a:lnSpc>
              <a:spcBef>
                <a:spcPts val="370"/>
              </a:spcBef>
              <a:buAutoNum type="alphaLcParenR"/>
              <a:tabLst>
                <a:tab pos="1184910" algn="l"/>
              </a:tabLst>
            </a:pPr>
            <a:r>
              <a:rPr sz="2600" b="1" spc="-275" dirty="0">
                <a:latin typeface="Verdana"/>
                <a:cs typeface="Verdana"/>
              </a:rPr>
              <a:t>sprouting </a:t>
            </a:r>
            <a:r>
              <a:rPr sz="2600" b="1" spc="-360" dirty="0">
                <a:latin typeface="Verdana"/>
                <a:cs typeface="Verdana"/>
              </a:rPr>
              <a:t>with </a:t>
            </a:r>
            <a:r>
              <a:rPr sz="2600" b="1" spc="-235" dirty="0">
                <a:latin typeface="Verdana"/>
                <a:cs typeface="Verdana"/>
              </a:rPr>
              <a:t>granulation </a:t>
            </a:r>
            <a:r>
              <a:rPr sz="2600" b="1" spc="-265" dirty="0">
                <a:latin typeface="Verdana"/>
                <a:cs typeface="Verdana"/>
              </a:rPr>
              <a:t>tissue-foreign</a:t>
            </a:r>
            <a:r>
              <a:rPr sz="2600" b="1" spc="-325" dirty="0">
                <a:latin typeface="Verdana"/>
                <a:cs typeface="Verdana"/>
              </a:rPr>
              <a:t> </a:t>
            </a:r>
            <a:r>
              <a:rPr sz="2600" b="1" spc="-150" dirty="0">
                <a:latin typeface="Verdana"/>
                <a:cs typeface="Verdana"/>
              </a:rPr>
              <a:t>body.</a:t>
            </a:r>
            <a:endParaRPr sz="2600">
              <a:latin typeface="Verdana"/>
              <a:cs typeface="Verdana"/>
            </a:endParaRPr>
          </a:p>
          <a:p>
            <a:pPr marL="1184275" lvl="1" indent="-434340">
              <a:lnSpc>
                <a:spcPct val="100000"/>
              </a:lnSpc>
              <a:spcBef>
                <a:spcPts val="375"/>
              </a:spcBef>
              <a:buAutoNum type="alphaLcParenR"/>
              <a:tabLst>
                <a:tab pos="1184910" algn="l"/>
              </a:tabLst>
            </a:pPr>
            <a:r>
              <a:rPr sz="2600" b="1" spc="-290" dirty="0">
                <a:latin typeface="Verdana"/>
                <a:cs typeface="Verdana"/>
              </a:rPr>
              <a:t>flushing </a:t>
            </a:r>
            <a:r>
              <a:rPr sz="2600" b="1" spc="-355" dirty="0">
                <a:latin typeface="Verdana"/>
                <a:cs typeface="Verdana"/>
              </a:rPr>
              <a:t>with </a:t>
            </a:r>
            <a:r>
              <a:rPr sz="2600" b="1" spc="-275" dirty="0">
                <a:latin typeface="Verdana"/>
                <a:cs typeface="Verdana"/>
              </a:rPr>
              <a:t>skin-</a:t>
            </a:r>
            <a:r>
              <a:rPr sz="2600" b="1" spc="-400" dirty="0">
                <a:latin typeface="Verdana"/>
                <a:cs typeface="Verdana"/>
              </a:rPr>
              <a:t> </a:t>
            </a:r>
            <a:r>
              <a:rPr sz="2600" b="1" spc="-580" dirty="0">
                <a:latin typeface="Verdana"/>
                <a:cs typeface="Verdana"/>
              </a:rPr>
              <a:t>TB</a:t>
            </a:r>
            <a:endParaRPr sz="2600">
              <a:latin typeface="Verdana"/>
              <a:cs typeface="Verdana"/>
            </a:endParaRPr>
          </a:p>
          <a:p>
            <a:pPr marL="381635" marR="3172460" indent="-381635">
              <a:lnSpc>
                <a:spcPct val="111900"/>
              </a:lnSpc>
              <a:spcBef>
                <a:spcPts val="15"/>
              </a:spcBef>
              <a:buClr>
                <a:srgbClr val="000000"/>
              </a:buClr>
              <a:buAutoNum type="arabicPeriod" startAt="3"/>
              <a:tabLst>
                <a:tab pos="381635" algn="l"/>
              </a:tabLst>
            </a:pPr>
            <a:r>
              <a:rPr sz="2600" b="1" u="heavy" spc="-29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Verdana"/>
                <a:cs typeface="Verdana"/>
              </a:rPr>
              <a:t>Surrounding </a:t>
            </a:r>
            <a:r>
              <a:rPr sz="2600" b="1" u="heavy" spc="-18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Verdana"/>
                <a:cs typeface="Verdana"/>
              </a:rPr>
              <a:t>area: </a:t>
            </a:r>
            <a:r>
              <a:rPr sz="2600" b="1" spc="-180" dirty="0">
                <a:latin typeface="Verdana"/>
                <a:cs typeface="Verdana"/>
              </a:rPr>
              <a:t> </a:t>
            </a:r>
            <a:r>
              <a:rPr sz="2600" b="1" spc="-245" dirty="0">
                <a:latin typeface="Verdana"/>
                <a:cs typeface="Verdana"/>
              </a:rPr>
              <a:t>erythematous- </a:t>
            </a:r>
            <a:r>
              <a:rPr sz="2600" b="1" spc="-254" dirty="0">
                <a:latin typeface="Verdana"/>
                <a:cs typeface="Verdana"/>
              </a:rPr>
              <a:t>inflammatory  </a:t>
            </a:r>
            <a:r>
              <a:rPr sz="2600" b="1" spc="-260" dirty="0">
                <a:latin typeface="Verdana"/>
                <a:cs typeface="Verdana"/>
              </a:rPr>
              <a:t>bluish-</a:t>
            </a:r>
            <a:r>
              <a:rPr sz="2600" b="1" spc="-165" dirty="0">
                <a:latin typeface="Verdana"/>
                <a:cs typeface="Verdana"/>
              </a:rPr>
              <a:t> </a:t>
            </a:r>
            <a:r>
              <a:rPr sz="2600" b="1" spc="-580" dirty="0">
                <a:latin typeface="Verdana"/>
                <a:cs typeface="Verdana"/>
              </a:rPr>
              <a:t>TB</a:t>
            </a:r>
            <a:endParaRPr sz="2600">
              <a:latin typeface="Verdana"/>
              <a:cs typeface="Verdana"/>
            </a:endParaRPr>
          </a:p>
          <a:p>
            <a:pPr marL="841375">
              <a:lnSpc>
                <a:spcPct val="100000"/>
              </a:lnSpc>
              <a:spcBef>
                <a:spcPts val="385"/>
              </a:spcBef>
            </a:pPr>
            <a:r>
              <a:rPr sz="2600" b="1" spc="-165" dirty="0">
                <a:latin typeface="Verdana"/>
                <a:cs typeface="Verdana"/>
              </a:rPr>
              <a:t>excoriated-</a:t>
            </a:r>
            <a:r>
              <a:rPr sz="2600" b="1" spc="-215" dirty="0">
                <a:latin typeface="Verdana"/>
                <a:cs typeface="Verdana"/>
              </a:rPr>
              <a:t> </a:t>
            </a:r>
            <a:r>
              <a:rPr sz="2600" b="1" spc="-100" dirty="0">
                <a:latin typeface="Verdana"/>
                <a:cs typeface="Verdana"/>
              </a:rPr>
              <a:t>faecal</a:t>
            </a:r>
            <a:endParaRPr sz="2600">
              <a:latin typeface="Verdana"/>
              <a:cs typeface="Verdana"/>
            </a:endParaRPr>
          </a:p>
          <a:p>
            <a:pPr marL="841375">
              <a:lnSpc>
                <a:spcPct val="100000"/>
              </a:lnSpc>
              <a:spcBef>
                <a:spcPts val="370"/>
              </a:spcBef>
            </a:pPr>
            <a:r>
              <a:rPr sz="2600" b="1" spc="-190" dirty="0">
                <a:latin typeface="Verdana"/>
                <a:cs typeface="Verdana"/>
              </a:rPr>
              <a:t>pigmented- </a:t>
            </a:r>
            <a:r>
              <a:rPr sz="2600" b="1" spc="-170" dirty="0">
                <a:latin typeface="Verdana"/>
                <a:cs typeface="Verdana"/>
              </a:rPr>
              <a:t>chronic</a:t>
            </a:r>
            <a:r>
              <a:rPr sz="2600" b="1" spc="-175" dirty="0">
                <a:latin typeface="Verdana"/>
                <a:cs typeface="Verdana"/>
              </a:rPr>
              <a:t> </a:t>
            </a:r>
            <a:r>
              <a:rPr sz="2600" b="1" spc="-305" dirty="0">
                <a:latin typeface="Verdana"/>
                <a:cs typeface="Verdana"/>
              </a:rPr>
              <a:t>sinus/fistulae.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8052" y="492912"/>
            <a:ext cx="7994650" cy="4629785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410209" indent="-397510">
              <a:lnSpc>
                <a:spcPct val="100000"/>
              </a:lnSpc>
              <a:spcBef>
                <a:spcPts val="1785"/>
              </a:spcBef>
              <a:buClr>
                <a:srgbClr val="000000"/>
              </a:buClr>
              <a:buAutoNum type="arabicPeriod" startAt="5"/>
              <a:tabLst>
                <a:tab pos="410845" algn="l"/>
              </a:tabLst>
            </a:pPr>
            <a:r>
              <a:rPr sz="2800" b="1" u="heavy" spc="-23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Verdana"/>
                <a:cs typeface="Verdana"/>
              </a:rPr>
              <a:t>Discharge:</a:t>
            </a:r>
            <a:endParaRPr sz="2800">
              <a:latin typeface="Verdana"/>
              <a:cs typeface="Verdana"/>
            </a:endParaRPr>
          </a:p>
          <a:p>
            <a:pPr marL="1075690" lvl="1" indent="-342900">
              <a:lnSpc>
                <a:spcPct val="100000"/>
              </a:lnSpc>
              <a:spcBef>
                <a:spcPts val="1685"/>
              </a:spcBef>
              <a:buClr>
                <a:srgbClr val="92D050"/>
              </a:buClr>
              <a:buFont typeface="Wingdings"/>
              <a:buChar char=""/>
              <a:tabLst>
                <a:tab pos="1075690" algn="l"/>
                <a:tab pos="1076325" algn="l"/>
              </a:tabLst>
            </a:pPr>
            <a:r>
              <a:rPr sz="2800" b="1" spc="-355" dirty="0">
                <a:latin typeface="Verdana"/>
                <a:cs typeface="Verdana"/>
              </a:rPr>
              <a:t>White </a:t>
            </a:r>
            <a:r>
              <a:rPr sz="2800" b="1" spc="-340" dirty="0">
                <a:latin typeface="Verdana"/>
                <a:cs typeface="Verdana"/>
              </a:rPr>
              <a:t>thin </a:t>
            </a:r>
            <a:r>
              <a:rPr sz="2800" b="1" spc="-195" dirty="0">
                <a:latin typeface="Verdana"/>
                <a:cs typeface="Verdana"/>
              </a:rPr>
              <a:t>caseous, </a:t>
            </a:r>
            <a:r>
              <a:rPr sz="2800" b="1" spc="-165" dirty="0">
                <a:latin typeface="Verdana"/>
                <a:cs typeface="Verdana"/>
              </a:rPr>
              <a:t>cheesy </a:t>
            </a:r>
            <a:r>
              <a:rPr sz="2800" b="1" spc="-215" dirty="0">
                <a:latin typeface="Verdana"/>
                <a:cs typeface="Verdana"/>
              </a:rPr>
              <a:t>like- </a:t>
            </a:r>
            <a:r>
              <a:rPr sz="2800" b="1" spc="-625" dirty="0">
                <a:latin typeface="Verdana"/>
                <a:cs typeface="Verdana"/>
              </a:rPr>
              <a:t>TB</a:t>
            </a:r>
            <a:r>
              <a:rPr sz="2800" b="1" spc="-315" dirty="0">
                <a:latin typeface="Verdana"/>
                <a:cs typeface="Verdana"/>
              </a:rPr>
              <a:t> </a:t>
            </a:r>
            <a:r>
              <a:rPr sz="2800" b="1" spc="-360" dirty="0">
                <a:latin typeface="Verdana"/>
                <a:cs typeface="Verdana"/>
              </a:rPr>
              <a:t>sinus</a:t>
            </a:r>
            <a:endParaRPr sz="2800">
              <a:latin typeface="Verdana"/>
              <a:cs typeface="Verdana"/>
            </a:endParaRPr>
          </a:p>
          <a:p>
            <a:pPr marL="1075690" lvl="1" indent="-342900">
              <a:lnSpc>
                <a:spcPct val="100000"/>
              </a:lnSpc>
              <a:spcBef>
                <a:spcPts val="1005"/>
              </a:spcBef>
              <a:buClr>
                <a:srgbClr val="92D050"/>
              </a:buClr>
              <a:buFont typeface="Wingdings"/>
              <a:buChar char=""/>
              <a:tabLst>
                <a:tab pos="1075690" algn="l"/>
                <a:tab pos="1076325" algn="l"/>
              </a:tabLst>
            </a:pPr>
            <a:r>
              <a:rPr sz="2800" b="1" spc="-130" dirty="0">
                <a:latin typeface="Verdana"/>
                <a:cs typeface="Verdana"/>
              </a:rPr>
              <a:t>Faecal- </a:t>
            </a:r>
            <a:r>
              <a:rPr sz="2800" b="1" spc="-114" dirty="0">
                <a:latin typeface="Verdana"/>
                <a:cs typeface="Verdana"/>
              </a:rPr>
              <a:t>faecal</a:t>
            </a:r>
            <a:r>
              <a:rPr sz="2800" b="1" spc="-200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endParaRPr sz="2800">
              <a:latin typeface="Verdana"/>
              <a:cs typeface="Verdana"/>
            </a:endParaRPr>
          </a:p>
          <a:p>
            <a:pPr marL="1075690" lvl="1" indent="-342900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/>
              <a:buChar char=""/>
              <a:tabLst>
                <a:tab pos="1075690" algn="l"/>
                <a:tab pos="1076325" algn="l"/>
              </a:tabLst>
            </a:pPr>
            <a:r>
              <a:rPr sz="2800" b="1" spc="-275" dirty="0">
                <a:latin typeface="Verdana"/>
                <a:cs typeface="Verdana"/>
              </a:rPr>
              <a:t>Yellow </a:t>
            </a:r>
            <a:r>
              <a:rPr sz="2800" b="1" spc="-325" dirty="0">
                <a:latin typeface="Verdana"/>
                <a:cs typeface="Verdana"/>
              </a:rPr>
              <a:t>sulphur </a:t>
            </a:r>
            <a:r>
              <a:rPr sz="2800" b="1" spc="-250" dirty="0">
                <a:latin typeface="Verdana"/>
                <a:cs typeface="Verdana"/>
              </a:rPr>
              <a:t>granules-</a:t>
            </a:r>
            <a:r>
              <a:rPr sz="2800" b="1" spc="75" dirty="0">
                <a:latin typeface="Verdana"/>
                <a:cs typeface="Verdana"/>
              </a:rPr>
              <a:t> </a:t>
            </a:r>
            <a:r>
              <a:rPr sz="2800" b="1" spc="-215" dirty="0">
                <a:latin typeface="Verdana"/>
                <a:cs typeface="Verdana"/>
              </a:rPr>
              <a:t>actinomycosis</a:t>
            </a:r>
            <a:endParaRPr sz="2800">
              <a:latin typeface="Verdana"/>
              <a:cs typeface="Verdana"/>
            </a:endParaRPr>
          </a:p>
          <a:p>
            <a:pPr marL="1075690" lvl="1" indent="-342900">
              <a:lnSpc>
                <a:spcPct val="100000"/>
              </a:lnSpc>
              <a:spcBef>
                <a:spcPts val="994"/>
              </a:spcBef>
              <a:buClr>
                <a:srgbClr val="92D050"/>
              </a:buClr>
              <a:buFont typeface="Wingdings"/>
              <a:buChar char=""/>
              <a:tabLst>
                <a:tab pos="1075690" algn="l"/>
                <a:tab pos="1076325" algn="l"/>
              </a:tabLst>
            </a:pPr>
            <a:r>
              <a:rPr sz="2800" b="1" spc="-295" dirty="0">
                <a:latin typeface="Verdana"/>
                <a:cs typeface="Verdana"/>
              </a:rPr>
              <a:t>Bony </a:t>
            </a:r>
            <a:r>
              <a:rPr sz="2800" b="1" spc="-250" dirty="0">
                <a:latin typeface="Verdana"/>
                <a:cs typeface="Verdana"/>
              </a:rPr>
              <a:t>granules-</a:t>
            </a:r>
            <a:r>
              <a:rPr sz="2800" b="1" spc="-65" dirty="0">
                <a:latin typeface="Verdana"/>
                <a:cs typeface="Verdana"/>
              </a:rPr>
              <a:t> </a:t>
            </a:r>
            <a:r>
              <a:rPr sz="2800" b="1" spc="-280" dirty="0">
                <a:latin typeface="Verdana"/>
                <a:cs typeface="Verdana"/>
              </a:rPr>
              <a:t>osteomyelitis</a:t>
            </a:r>
            <a:endParaRPr sz="2800">
              <a:latin typeface="Verdana"/>
              <a:cs typeface="Verdana"/>
            </a:endParaRPr>
          </a:p>
          <a:p>
            <a:pPr marL="1075690" lvl="1" indent="-342900">
              <a:lnSpc>
                <a:spcPct val="100000"/>
              </a:lnSpc>
              <a:spcBef>
                <a:spcPts val="1010"/>
              </a:spcBef>
              <a:buClr>
                <a:srgbClr val="92D050"/>
              </a:buClr>
              <a:buFont typeface="Wingdings"/>
              <a:buChar char=""/>
              <a:tabLst>
                <a:tab pos="1075690" algn="l"/>
                <a:tab pos="1076325" algn="l"/>
              </a:tabLst>
            </a:pPr>
            <a:r>
              <a:rPr sz="2800" b="1" spc="-275" dirty="0">
                <a:latin typeface="Verdana"/>
                <a:cs typeface="Verdana"/>
              </a:rPr>
              <a:t>Yellow </a:t>
            </a:r>
            <a:r>
              <a:rPr sz="2800" b="1" spc="-285" dirty="0">
                <a:latin typeface="Verdana"/>
                <a:cs typeface="Verdana"/>
              </a:rPr>
              <a:t>purulent- </a:t>
            </a:r>
            <a:r>
              <a:rPr sz="2800" b="1" spc="-260" dirty="0">
                <a:latin typeface="Verdana"/>
                <a:cs typeface="Verdana"/>
              </a:rPr>
              <a:t>staph.</a:t>
            </a:r>
            <a:r>
              <a:rPr sz="2800" b="1" spc="35" dirty="0">
                <a:latin typeface="Verdana"/>
                <a:cs typeface="Verdana"/>
              </a:rPr>
              <a:t> </a:t>
            </a:r>
            <a:r>
              <a:rPr sz="2800" b="1" spc="-260" dirty="0">
                <a:latin typeface="Verdana"/>
                <a:cs typeface="Verdana"/>
              </a:rPr>
              <a:t>infections</a:t>
            </a:r>
            <a:endParaRPr sz="2800">
              <a:latin typeface="Verdana"/>
              <a:cs typeface="Verdana"/>
            </a:endParaRPr>
          </a:p>
          <a:p>
            <a:pPr marL="1075690" lvl="1" indent="-342900">
              <a:lnSpc>
                <a:spcPct val="100000"/>
              </a:lnSpc>
              <a:spcBef>
                <a:spcPts val="994"/>
              </a:spcBef>
              <a:buClr>
                <a:srgbClr val="92D050"/>
              </a:buClr>
              <a:buFont typeface="Wingdings"/>
              <a:buChar char=""/>
              <a:tabLst>
                <a:tab pos="1075690" algn="l"/>
                <a:tab pos="1076325" algn="l"/>
              </a:tabLst>
            </a:pPr>
            <a:r>
              <a:rPr sz="2800" b="1" spc="-415" dirty="0">
                <a:latin typeface="Verdana"/>
                <a:cs typeface="Verdana"/>
              </a:rPr>
              <a:t>Thin </a:t>
            </a:r>
            <a:r>
              <a:rPr sz="2800" b="1" spc="-229" dirty="0">
                <a:latin typeface="Verdana"/>
                <a:cs typeface="Verdana"/>
              </a:rPr>
              <a:t>mucous </a:t>
            </a:r>
            <a:r>
              <a:rPr sz="2800" b="1" spc="-215" dirty="0">
                <a:latin typeface="Verdana"/>
                <a:cs typeface="Verdana"/>
              </a:rPr>
              <a:t>like- </a:t>
            </a:r>
            <a:r>
              <a:rPr sz="2800" b="1" spc="-180" dirty="0">
                <a:latin typeface="Verdana"/>
                <a:cs typeface="Verdana"/>
              </a:rPr>
              <a:t>brachial</a:t>
            </a:r>
            <a:r>
              <a:rPr sz="2800" b="1" spc="-375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endParaRPr sz="2800">
              <a:latin typeface="Verdana"/>
              <a:cs typeface="Verdana"/>
            </a:endParaRPr>
          </a:p>
          <a:p>
            <a:pPr marL="1075690" lvl="1" indent="-342900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/>
              <a:buChar char=""/>
              <a:tabLst>
                <a:tab pos="1075690" algn="l"/>
                <a:tab pos="1076325" algn="l"/>
              </a:tabLst>
            </a:pPr>
            <a:r>
              <a:rPr sz="2800" b="1" spc="-229" dirty="0">
                <a:latin typeface="Verdana"/>
                <a:cs typeface="Verdana"/>
              </a:rPr>
              <a:t>Saliva- </a:t>
            </a:r>
            <a:r>
              <a:rPr sz="2800" b="1" spc="-235" dirty="0">
                <a:latin typeface="Verdana"/>
                <a:cs typeface="Verdana"/>
              </a:rPr>
              <a:t>parotid</a:t>
            </a:r>
            <a:r>
              <a:rPr sz="2800" b="1" spc="-95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1426" y="653872"/>
            <a:ext cx="2337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240" dirty="0">
                <a:solidFill>
                  <a:srgbClr val="001F5F"/>
                </a:solidFill>
              </a:rPr>
              <a:t>Palpation: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517394" y="1257706"/>
            <a:ext cx="8775700" cy="48850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E78612"/>
              </a:buClr>
              <a:buAutoNum type="alphaLcParenR"/>
              <a:tabLst>
                <a:tab pos="483870" algn="l"/>
              </a:tabLst>
            </a:pPr>
            <a:r>
              <a:rPr sz="2800" b="1" spc="-290" dirty="0">
                <a:solidFill>
                  <a:srgbClr val="00AF50"/>
                </a:solidFill>
                <a:latin typeface="Verdana"/>
                <a:cs typeface="Verdana"/>
              </a:rPr>
              <a:t>Temperature </a:t>
            </a:r>
            <a:r>
              <a:rPr sz="2800" b="1" spc="-155" dirty="0">
                <a:solidFill>
                  <a:srgbClr val="00AF50"/>
                </a:solidFill>
                <a:latin typeface="Verdana"/>
                <a:cs typeface="Verdana"/>
              </a:rPr>
              <a:t>and</a:t>
            </a:r>
            <a:r>
              <a:rPr sz="2800" b="1" spc="-6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800" b="1" spc="-285" dirty="0">
                <a:solidFill>
                  <a:srgbClr val="00AF50"/>
                </a:solidFill>
                <a:latin typeface="Verdana"/>
                <a:cs typeface="Verdana"/>
              </a:rPr>
              <a:t>tenderness: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ts val="3020"/>
              </a:lnSpc>
              <a:spcBef>
                <a:spcPts val="1055"/>
              </a:spcBef>
              <a:buClr>
                <a:srgbClr val="E78612"/>
              </a:buClr>
              <a:buAutoNum type="alphaLcParenR"/>
              <a:tabLst>
                <a:tab pos="483870" algn="l"/>
              </a:tabLst>
            </a:pPr>
            <a:r>
              <a:rPr sz="2800" b="1" spc="-235" dirty="0">
                <a:solidFill>
                  <a:srgbClr val="00AF50"/>
                </a:solidFill>
                <a:latin typeface="Verdana"/>
                <a:cs typeface="Verdana"/>
              </a:rPr>
              <a:t>Discharge: </a:t>
            </a:r>
            <a:r>
              <a:rPr sz="2800" b="1" spc="-290" dirty="0">
                <a:latin typeface="Verdana"/>
                <a:cs typeface="Verdana"/>
              </a:rPr>
              <a:t>after </a:t>
            </a:r>
            <a:r>
              <a:rPr sz="2800" b="1" spc="-175" dirty="0">
                <a:latin typeface="Verdana"/>
                <a:cs typeface="Verdana"/>
              </a:rPr>
              <a:t>application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305" dirty="0">
                <a:latin typeface="Verdana"/>
                <a:cs typeface="Verdana"/>
              </a:rPr>
              <a:t>pressure </a:t>
            </a:r>
            <a:r>
              <a:rPr sz="2800" b="1" spc="-245" dirty="0">
                <a:latin typeface="Verdana"/>
                <a:cs typeface="Verdana"/>
              </a:rPr>
              <a:t>over </a:t>
            </a:r>
            <a:r>
              <a:rPr sz="2800" b="1" spc="-275" dirty="0">
                <a:latin typeface="Verdana"/>
                <a:cs typeface="Verdana"/>
              </a:rPr>
              <a:t>the  </a:t>
            </a:r>
            <a:r>
              <a:rPr sz="2800" b="1" spc="-305" dirty="0">
                <a:latin typeface="Verdana"/>
                <a:cs typeface="Verdana"/>
              </a:rPr>
              <a:t>surrounding</a:t>
            </a:r>
            <a:r>
              <a:rPr sz="2800" b="1" spc="-175" dirty="0">
                <a:latin typeface="Verdana"/>
                <a:cs typeface="Verdana"/>
              </a:rPr>
              <a:t> area.</a:t>
            </a:r>
            <a:endParaRPr sz="2800">
              <a:latin typeface="Verdana"/>
              <a:cs typeface="Verdana"/>
            </a:endParaRPr>
          </a:p>
          <a:p>
            <a:pPr marL="527685" marR="27940" indent="-514984">
              <a:lnSpc>
                <a:spcPts val="3020"/>
              </a:lnSpc>
              <a:spcBef>
                <a:spcPts val="1010"/>
              </a:spcBef>
              <a:buClr>
                <a:srgbClr val="E78612"/>
              </a:buClr>
              <a:buAutoNum type="alphaLcParenR"/>
              <a:tabLst>
                <a:tab pos="528320" algn="l"/>
              </a:tabLst>
            </a:pPr>
            <a:r>
              <a:rPr sz="2800" b="1" spc="-325" dirty="0">
                <a:solidFill>
                  <a:srgbClr val="00AF50"/>
                </a:solidFill>
                <a:latin typeface="Verdana"/>
                <a:cs typeface="Verdana"/>
              </a:rPr>
              <a:t>Induration: </a:t>
            </a:r>
            <a:r>
              <a:rPr sz="2800" b="1" spc="-280" dirty="0">
                <a:latin typeface="Verdana"/>
                <a:cs typeface="Verdana"/>
              </a:rPr>
              <a:t>present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190" dirty="0">
                <a:latin typeface="Verdana"/>
                <a:cs typeface="Verdana"/>
              </a:rPr>
              <a:t>chronic </a:t>
            </a:r>
            <a:r>
              <a:rPr sz="2800" b="1" spc="-340" dirty="0">
                <a:latin typeface="Verdana"/>
                <a:cs typeface="Verdana"/>
              </a:rPr>
              <a:t>fistulae/sinus </a:t>
            </a:r>
            <a:r>
              <a:rPr sz="2800" b="1" spc="-235" dirty="0">
                <a:latin typeface="Verdana"/>
                <a:cs typeface="Verdana"/>
              </a:rPr>
              <a:t>as </a:t>
            </a:r>
            <a:r>
              <a:rPr sz="2800" b="1" spc="-305" dirty="0">
                <a:latin typeface="Verdana"/>
                <a:cs typeface="Verdana"/>
              </a:rPr>
              <a:t>in  </a:t>
            </a:r>
            <a:r>
              <a:rPr sz="2800" b="1" spc="-215" dirty="0">
                <a:latin typeface="Verdana"/>
                <a:cs typeface="Verdana"/>
              </a:rPr>
              <a:t>actinomycosis,</a:t>
            </a:r>
            <a:r>
              <a:rPr sz="2800" b="1" spc="-145" dirty="0">
                <a:latin typeface="Verdana"/>
                <a:cs typeface="Verdana"/>
              </a:rPr>
              <a:t> </a:t>
            </a:r>
            <a:r>
              <a:rPr sz="2800" b="1" spc="-85" dirty="0">
                <a:latin typeface="Verdana"/>
                <a:cs typeface="Verdana"/>
              </a:rPr>
              <a:t>OM</a:t>
            </a:r>
            <a:endParaRPr sz="2800">
              <a:latin typeface="Verdana"/>
              <a:cs typeface="Verdana"/>
            </a:endParaRPr>
          </a:p>
          <a:p>
            <a:pPr marL="1012825">
              <a:lnSpc>
                <a:spcPct val="100000"/>
              </a:lnSpc>
              <a:spcBef>
                <a:spcPts val="620"/>
              </a:spcBef>
            </a:pPr>
            <a:r>
              <a:rPr sz="2800" b="1" spc="-625" dirty="0">
                <a:solidFill>
                  <a:srgbClr val="B73B25"/>
                </a:solidFill>
                <a:latin typeface="Verdana"/>
                <a:cs typeface="Verdana"/>
              </a:rPr>
              <a:t>TB </a:t>
            </a:r>
            <a:r>
              <a:rPr sz="2800" b="1" spc="-385" dirty="0">
                <a:solidFill>
                  <a:srgbClr val="B73B25"/>
                </a:solidFill>
                <a:latin typeface="Verdana"/>
                <a:cs typeface="Verdana"/>
              </a:rPr>
              <a:t>Sinus </a:t>
            </a:r>
            <a:r>
              <a:rPr sz="2800" b="1" spc="-275" dirty="0">
                <a:solidFill>
                  <a:srgbClr val="B73B25"/>
                </a:solidFill>
                <a:latin typeface="Verdana"/>
                <a:cs typeface="Verdana"/>
              </a:rPr>
              <a:t>induration</a:t>
            </a:r>
            <a:r>
              <a:rPr sz="2800" b="1" spc="-415" dirty="0">
                <a:solidFill>
                  <a:srgbClr val="B73B25"/>
                </a:solidFill>
                <a:latin typeface="Verdana"/>
                <a:cs typeface="Verdana"/>
              </a:rPr>
              <a:t> </a:t>
            </a:r>
            <a:r>
              <a:rPr sz="2800" b="1" spc="-235" dirty="0">
                <a:solidFill>
                  <a:srgbClr val="B73B25"/>
                </a:solidFill>
                <a:latin typeface="Verdana"/>
                <a:cs typeface="Verdana"/>
              </a:rPr>
              <a:t>absent.</a:t>
            </a:r>
            <a:endParaRPr sz="2800">
              <a:latin typeface="Verdana"/>
              <a:cs typeface="Verdana"/>
            </a:endParaRPr>
          </a:p>
          <a:p>
            <a:pPr marL="481965" indent="-469265">
              <a:lnSpc>
                <a:spcPct val="100000"/>
              </a:lnSpc>
              <a:spcBef>
                <a:spcPts val="670"/>
              </a:spcBef>
              <a:buClr>
                <a:srgbClr val="E78612"/>
              </a:buClr>
              <a:buAutoNum type="alphaLcParenR" startAt="4"/>
              <a:tabLst>
                <a:tab pos="482600" algn="l"/>
              </a:tabLst>
            </a:pPr>
            <a:r>
              <a:rPr sz="2800" b="1" spc="-335" dirty="0">
                <a:solidFill>
                  <a:srgbClr val="00AF50"/>
                </a:solidFill>
                <a:latin typeface="Verdana"/>
                <a:cs typeface="Verdana"/>
              </a:rPr>
              <a:t>Fixity:</a:t>
            </a:r>
            <a:endParaRPr sz="2800">
              <a:latin typeface="Verdana"/>
              <a:cs typeface="Verdana"/>
            </a:endParaRPr>
          </a:p>
          <a:p>
            <a:pPr marL="474980" marR="3673475" indent="-474980">
              <a:lnSpc>
                <a:spcPct val="119600"/>
              </a:lnSpc>
              <a:spcBef>
                <a:spcPts val="5"/>
              </a:spcBef>
              <a:buClr>
                <a:srgbClr val="E78612"/>
              </a:buClr>
              <a:buAutoNum type="alphaLcParenR" startAt="4"/>
              <a:tabLst>
                <a:tab pos="474980" algn="l"/>
              </a:tabLst>
            </a:pPr>
            <a:r>
              <a:rPr sz="2800" b="1" spc="-240" dirty="0">
                <a:solidFill>
                  <a:srgbClr val="00AF50"/>
                </a:solidFill>
                <a:latin typeface="Verdana"/>
                <a:cs typeface="Verdana"/>
              </a:rPr>
              <a:t>Palpation </a:t>
            </a:r>
            <a:r>
              <a:rPr sz="2800" b="1" spc="-235" dirty="0">
                <a:solidFill>
                  <a:srgbClr val="00AF50"/>
                </a:solidFill>
                <a:latin typeface="Verdana"/>
                <a:cs typeface="Verdana"/>
              </a:rPr>
              <a:t>at </a:t>
            </a:r>
            <a:r>
              <a:rPr sz="2800" b="1" spc="-160" dirty="0">
                <a:solidFill>
                  <a:srgbClr val="00AF50"/>
                </a:solidFill>
                <a:latin typeface="Verdana"/>
                <a:cs typeface="Verdana"/>
              </a:rPr>
              <a:t>deeper </a:t>
            </a:r>
            <a:r>
              <a:rPr sz="2800" b="1" spc="-200" dirty="0">
                <a:solidFill>
                  <a:srgbClr val="00AF50"/>
                </a:solidFill>
                <a:latin typeface="Verdana"/>
                <a:cs typeface="Verdana"/>
              </a:rPr>
              <a:t>plane: </a:t>
            </a:r>
            <a:r>
              <a:rPr sz="2800" b="1" spc="-200" dirty="0">
                <a:latin typeface="Verdana"/>
                <a:cs typeface="Verdana"/>
              </a:rPr>
              <a:t> </a:t>
            </a:r>
            <a:r>
              <a:rPr sz="2800" b="1" spc="-254" dirty="0">
                <a:latin typeface="Verdana"/>
                <a:cs typeface="Verdana"/>
              </a:rPr>
              <a:t>lymph </a:t>
            </a:r>
            <a:r>
              <a:rPr sz="2800" b="1" spc="-210" dirty="0">
                <a:latin typeface="Verdana"/>
                <a:cs typeface="Verdana"/>
              </a:rPr>
              <a:t>nodes-</a:t>
            </a:r>
            <a:r>
              <a:rPr sz="2800" b="1" spc="-90" dirty="0">
                <a:latin typeface="Verdana"/>
                <a:cs typeface="Verdana"/>
              </a:rPr>
              <a:t> </a:t>
            </a:r>
            <a:r>
              <a:rPr sz="2800" b="1" spc="-625" dirty="0">
                <a:latin typeface="Verdana"/>
                <a:cs typeface="Verdana"/>
              </a:rPr>
              <a:t>TB</a:t>
            </a:r>
            <a:endParaRPr sz="2800">
              <a:latin typeface="Verdana"/>
              <a:cs typeface="Verdana"/>
            </a:endParaRPr>
          </a:p>
          <a:p>
            <a:pPr marL="1012825">
              <a:lnSpc>
                <a:spcPct val="100000"/>
              </a:lnSpc>
              <a:spcBef>
                <a:spcPts val="675"/>
              </a:spcBef>
            </a:pPr>
            <a:r>
              <a:rPr sz="2800" b="1" spc="-260" dirty="0">
                <a:latin typeface="Verdana"/>
                <a:cs typeface="Verdana"/>
              </a:rPr>
              <a:t>Thickening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160" dirty="0">
                <a:latin typeface="Verdana"/>
                <a:cs typeface="Verdana"/>
              </a:rPr>
              <a:t>bone </a:t>
            </a:r>
            <a:r>
              <a:rPr sz="2800" b="1" spc="-245" dirty="0">
                <a:latin typeface="Verdana"/>
                <a:cs typeface="Verdana"/>
              </a:rPr>
              <a:t>underneath-</a:t>
            </a:r>
            <a:r>
              <a:rPr sz="2800" b="1" spc="-20" dirty="0">
                <a:latin typeface="Verdana"/>
                <a:cs typeface="Verdana"/>
              </a:rPr>
              <a:t> </a:t>
            </a:r>
            <a:r>
              <a:rPr sz="2800" b="1" spc="-85" dirty="0">
                <a:latin typeface="Verdana"/>
                <a:cs typeface="Verdana"/>
              </a:rPr>
              <a:t>OM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0375" y="508508"/>
            <a:ext cx="400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625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</a:rPr>
              <a:t>INVESTIGATIONS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2377820" y="1410106"/>
            <a:ext cx="8846820" cy="43300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60" dirty="0">
                <a:solidFill>
                  <a:srgbClr val="C00000"/>
                </a:solidFill>
                <a:latin typeface="Verdana"/>
                <a:cs typeface="Verdana"/>
              </a:rPr>
              <a:t>CBP</a:t>
            </a:r>
            <a:r>
              <a:rPr sz="2800" b="1" spc="-260" dirty="0">
                <a:latin typeface="Verdana"/>
                <a:cs typeface="Verdana"/>
              </a:rPr>
              <a:t>- </a:t>
            </a:r>
            <a:r>
              <a:rPr sz="2800" b="1" spc="-265" dirty="0">
                <a:latin typeface="Verdana"/>
                <a:cs typeface="Verdana"/>
              </a:rPr>
              <a:t>Hb, </a:t>
            </a:r>
            <a:r>
              <a:rPr sz="2800" b="1" spc="-340" dirty="0">
                <a:latin typeface="Verdana"/>
                <a:cs typeface="Verdana"/>
              </a:rPr>
              <a:t>TLC, </a:t>
            </a:r>
            <a:r>
              <a:rPr sz="2800" b="1" spc="-254" dirty="0">
                <a:latin typeface="Verdana"/>
                <a:cs typeface="Verdana"/>
              </a:rPr>
              <a:t>DLC,</a:t>
            </a:r>
            <a:r>
              <a:rPr sz="2800" b="1" spc="210" dirty="0">
                <a:latin typeface="Verdana"/>
                <a:cs typeface="Verdana"/>
              </a:rPr>
              <a:t> </a:t>
            </a:r>
            <a:r>
              <a:rPr sz="2800" b="1" spc="-455" dirty="0">
                <a:latin typeface="Verdana"/>
                <a:cs typeface="Verdana"/>
              </a:rPr>
              <a:t>ESR.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25" dirty="0">
                <a:solidFill>
                  <a:srgbClr val="C00000"/>
                </a:solidFill>
                <a:latin typeface="Verdana"/>
                <a:cs typeface="Verdana"/>
              </a:rPr>
              <a:t>Discharge </a:t>
            </a:r>
            <a:r>
              <a:rPr sz="2800" b="1" spc="-345" dirty="0">
                <a:latin typeface="Verdana"/>
                <a:cs typeface="Verdana"/>
              </a:rPr>
              <a:t>for C/S </a:t>
            </a:r>
            <a:r>
              <a:rPr sz="2800" b="1" spc="-229" dirty="0">
                <a:latin typeface="Verdana"/>
                <a:cs typeface="Verdana"/>
              </a:rPr>
              <a:t>, </a:t>
            </a:r>
            <a:r>
              <a:rPr sz="2800" b="1" spc="-335" dirty="0">
                <a:latin typeface="Verdana"/>
                <a:cs typeface="Verdana"/>
              </a:rPr>
              <a:t>AFB, </a:t>
            </a:r>
            <a:r>
              <a:rPr sz="2800" b="1" spc="-185" dirty="0">
                <a:latin typeface="Verdana"/>
                <a:cs typeface="Verdana"/>
              </a:rPr>
              <a:t>cytology, </a:t>
            </a:r>
            <a:r>
              <a:rPr sz="2800" b="1" spc="-195" dirty="0">
                <a:latin typeface="Verdana"/>
                <a:cs typeface="Verdana"/>
              </a:rPr>
              <a:t>Gram</a:t>
            </a:r>
            <a:r>
              <a:rPr sz="2800" b="1" spc="-35" dirty="0">
                <a:latin typeface="Verdana"/>
                <a:cs typeface="Verdana"/>
              </a:rPr>
              <a:t> </a:t>
            </a:r>
            <a:r>
              <a:rPr sz="2800" b="1" spc="-275" dirty="0">
                <a:latin typeface="Verdana"/>
                <a:cs typeface="Verdana"/>
              </a:rPr>
              <a:t>staining.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90" dirty="0">
                <a:solidFill>
                  <a:srgbClr val="C00000"/>
                </a:solidFill>
                <a:latin typeface="Verdana"/>
                <a:cs typeface="Verdana"/>
              </a:rPr>
              <a:t>X-RAY </a:t>
            </a:r>
            <a:r>
              <a:rPr sz="2800" b="1" spc="-270" dirty="0">
                <a:solidFill>
                  <a:srgbClr val="C00000"/>
                </a:solidFill>
                <a:latin typeface="Verdana"/>
                <a:cs typeface="Verdana"/>
              </a:rPr>
              <a:t>of </a:t>
            </a:r>
            <a:r>
              <a:rPr sz="2800" b="1" spc="-275" dirty="0">
                <a:solidFill>
                  <a:srgbClr val="C00000"/>
                </a:solidFill>
                <a:latin typeface="Verdana"/>
                <a:cs typeface="Verdana"/>
              </a:rPr>
              <a:t>the part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295" dirty="0">
                <a:latin typeface="Verdana"/>
                <a:cs typeface="Verdana"/>
              </a:rPr>
              <a:t>rule </a:t>
            </a:r>
            <a:r>
              <a:rPr sz="2800" b="1" spc="-300" dirty="0">
                <a:latin typeface="Verdana"/>
                <a:cs typeface="Verdana"/>
              </a:rPr>
              <a:t>out </a:t>
            </a:r>
            <a:r>
              <a:rPr sz="2800" b="1" spc="-135" dirty="0">
                <a:latin typeface="Verdana"/>
                <a:cs typeface="Verdana"/>
              </a:rPr>
              <a:t>OM, </a:t>
            </a:r>
            <a:r>
              <a:rPr sz="2800" b="1" spc="-260" dirty="0">
                <a:latin typeface="Verdana"/>
                <a:cs typeface="Verdana"/>
              </a:rPr>
              <a:t>foreign</a:t>
            </a:r>
            <a:r>
              <a:rPr sz="2800" b="1" spc="-90" dirty="0">
                <a:latin typeface="Verdana"/>
                <a:cs typeface="Verdana"/>
              </a:rPr>
              <a:t> </a:t>
            </a:r>
            <a:r>
              <a:rPr sz="2800" b="1" spc="-165" dirty="0">
                <a:latin typeface="Verdana"/>
                <a:cs typeface="Verdana"/>
              </a:rPr>
              <a:t>body.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90" dirty="0">
                <a:solidFill>
                  <a:srgbClr val="C00000"/>
                </a:solidFill>
                <a:latin typeface="Verdana"/>
                <a:cs typeface="Verdana"/>
              </a:rPr>
              <a:t>X-RAY </a:t>
            </a:r>
            <a:r>
              <a:rPr sz="2800" b="1" spc="-480" dirty="0">
                <a:solidFill>
                  <a:srgbClr val="C00000"/>
                </a:solidFill>
                <a:latin typeface="Verdana"/>
                <a:cs typeface="Verdana"/>
              </a:rPr>
              <a:t>KUB </a:t>
            </a:r>
            <a:r>
              <a:rPr sz="2800" b="1" spc="-155" dirty="0">
                <a:solidFill>
                  <a:srgbClr val="C00000"/>
                </a:solidFill>
                <a:latin typeface="Verdana"/>
                <a:cs typeface="Verdana"/>
              </a:rPr>
              <a:t>and </a:t>
            </a:r>
            <a:r>
              <a:rPr sz="2800" b="1" spc="-320" dirty="0">
                <a:solidFill>
                  <a:srgbClr val="C00000"/>
                </a:solidFill>
                <a:latin typeface="Verdana"/>
                <a:cs typeface="Verdana"/>
              </a:rPr>
              <a:t>USG </a:t>
            </a:r>
            <a:r>
              <a:rPr sz="2800" b="1" spc="-165" dirty="0">
                <a:solidFill>
                  <a:srgbClr val="C00000"/>
                </a:solidFill>
                <a:latin typeface="Verdana"/>
                <a:cs typeface="Verdana"/>
              </a:rPr>
              <a:t>abdomen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170" dirty="0">
                <a:latin typeface="Verdana"/>
                <a:cs typeface="Verdana"/>
              </a:rPr>
              <a:t>cases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65" dirty="0">
                <a:latin typeface="Verdana"/>
                <a:cs typeface="Verdana"/>
              </a:rPr>
              <a:t>lumbar  </a:t>
            </a:r>
            <a:r>
              <a:rPr sz="2800" b="1" spc="-315" dirty="0">
                <a:latin typeface="Verdana"/>
                <a:cs typeface="Verdana"/>
              </a:rPr>
              <a:t>fistula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295" dirty="0">
                <a:latin typeface="Verdana"/>
                <a:cs typeface="Verdana"/>
              </a:rPr>
              <a:t>rule </a:t>
            </a:r>
            <a:r>
              <a:rPr sz="2800" b="1" spc="-300" dirty="0">
                <a:latin typeface="Verdana"/>
                <a:cs typeface="Verdana"/>
              </a:rPr>
              <a:t>out </a:t>
            </a:r>
            <a:r>
              <a:rPr sz="2800" b="1" spc="-285" dirty="0">
                <a:latin typeface="Verdana"/>
                <a:cs typeface="Verdana"/>
              </a:rPr>
              <a:t>staghorn</a:t>
            </a:r>
            <a:r>
              <a:rPr sz="2800" b="1" spc="325" dirty="0">
                <a:latin typeface="Verdana"/>
                <a:cs typeface="Verdana"/>
              </a:rPr>
              <a:t> </a:t>
            </a:r>
            <a:r>
              <a:rPr sz="2800" b="1" spc="-150" dirty="0">
                <a:latin typeface="Verdana"/>
                <a:cs typeface="Verdana"/>
              </a:rPr>
              <a:t>calculi.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484" dirty="0">
                <a:solidFill>
                  <a:srgbClr val="C00000"/>
                </a:solidFill>
                <a:latin typeface="Verdana"/>
                <a:cs typeface="Verdana"/>
              </a:rPr>
              <a:t>MRI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445" dirty="0">
                <a:solidFill>
                  <a:srgbClr val="C00000"/>
                </a:solidFill>
                <a:latin typeface="Verdana"/>
                <a:cs typeface="Verdana"/>
              </a:rPr>
              <a:t>BIOPSY </a:t>
            </a:r>
            <a:r>
              <a:rPr sz="2800" b="1" spc="-345" dirty="0">
                <a:latin typeface="Verdana"/>
                <a:cs typeface="Verdana"/>
              </a:rPr>
              <a:t>from </a:t>
            </a:r>
            <a:r>
              <a:rPr sz="2800" b="1" spc="-95" dirty="0">
                <a:latin typeface="Verdana"/>
                <a:cs typeface="Verdana"/>
              </a:rPr>
              <a:t>edge </a:t>
            </a:r>
            <a:r>
              <a:rPr sz="2800" b="1" spc="-270" dirty="0">
                <a:latin typeface="Verdana"/>
                <a:cs typeface="Verdana"/>
              </a:rPr>
              <a:t>of</a:t>
            </a:r>
            <a:r>
              <a:rPr sz="2800" b="1" spc="-290" dirty="0">
                <a:latin typeface="Verdana"/>
                <a:cs typeface="Verdana"/>
              </a:rPr>
              <a:t> </a:t>
            </a:r>
            <a:r>
              <a:rPr sz="2800" b="1" spc="-360" dirty="0">
                <a:latin typeface="Verdana"/>
                <a:cs typeface="Verdana"/>
              </a:rPr>
              <a:t>sinus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90" dirty="0">
                <a:solidFill>
                  <a:srgbClr val="C00000"/>
                </a:solidFill>
                <a:latin typeface="Verdana"/>
                <a:cs typeface="Verdana"/>
              </a:rPr>
              <a:t>CT</a:t>
            </a:r>
            <a:r>
              <a:rPr sz="2800" b="1" spc="-17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800" b="1" spc="-305" dirty="0">
                <a:solidFill>
                  <a:srgbClr val="C00000"/>
                </a:solidFill>
                <a:latin typeface="Verdana"/>
                <a:cs typeface="Verdana"/>
              </a:rPr>
              <a:t>Sinusogram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1879" y="663955"/>
            <a:ext cx="8978900" cy="3600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E78612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440" dirty="0">
                <a:solidFill>
                  <a:srgbClr val="C00000"/>
                </a:solidFill>
                <a:latin typeface="Verdana"/>
                <a:cs typeface="Verdana"/>
              </a:rPr>
              <a:t>FISTULOGRAPHY/</a:t>
            </a:r>
            <a:r>
              <a:rPr sz="2800" b="1" spc="-14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800" b="1" spc="-380" dirty="0">
                <a:solidFill>
                  <a:srgbClr val="C00000"/>
                </a:solidFill>
                <a:latin typeface="Verdana"/>
                <a:cs typeface="Verdana"/>
              </a:rPr>
              <a:t>SINUSOGRAPHY:</a:t>
            </a:r>
            <a:endParaRPr sz="2800">
              <a:latin typeface="Verdana"/>
              <a:cs typeface="Verdana"/>
            </a:endParaRPr>
          </a:p>
          <a:p>
            <a:pPr marL="681990" marR="822325" lvl="1" indent="-342900">
              <a:lnSpc>
                <a:spcPct val="100000"/>
              </a:lnSpc>
              <a:spcBef>
                <a:spcPts val="2630"/>
              </a:spcBef>
              <a:buClr>
                <a:srgbClr val="E78612"/>
              </a:buClr>
              <a:buFont typeface="Arial"/>
              <a:buChar char="•"/>
              <a:tabLst>
                <a:tab pos="681355" algn="l"/>
                <a:tab pos="681990" algn="l"/>
              </a:tabLst>
            </a:pPr>
            <a:r>
              <a:rPr sz="2800" b="1" spc="-370" dirty="0">
                <a:latin typeface="Verdana"/>
                <a:cs typeface="Verdana"/>
              </a:rPr>
              <a:t>For </a:t>
            </a:r>
            <a:r>
              <a:rPr sz="2800" b="1" spc="-280" dirty="0">
                <a:latin typeface="Verdana"/>
                <a:cs typeface="Verdana"/>
              </a:rPr>
              <a:t>knowing </a:t>
            </a:r>
            <a:r>
              <a:rPr sz="2800" b="1" spc="-275" dirty="0">
                <a:latin typeface="Verdana"/>
                <a:cs typeface="Verdana"/>
              </a:rPr>
              <a:t>the </a:t>
            </a:r>
            <a:r>
              <a:rPr sz="2800" b="1" spc="-145" dirty="0">
                <a:latin typeface="Verdana"/>
                <a:cs typeface="Verdana"/>
              </a:rPr>
              <a:t>exact </a:t>
            </a:r>
            <a:r>
              <a:rPr sz="2800" b="1" spc="-310" dirty="0">
                <a:latin typeface="Verdana"/>
                <a:cs typeface="Verdana"/>
              </a:rPr>
              <a:t>extent/origin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360" dirty="0">
                <a:latin typeface="Verdana"/>
                <a:cs typeface="Verdana"/>
              </a:rPr>
              <a:t>sinus  </a:t>
            </a:r>
            <a:r>
              <a:rPr sz="2800" b="1" spc="-330" dirty="0">
                <a:latin typeface="Verdana"/>
                <a:cs typeface="Verdana"/>
              </a:rPr>
              <a:t>(or)fistula.</a:t>
            </a:r>
            <a:endParaRPr sz="2800">
              <a:latin typeface="Verdana"/>
              <a:cs typeface="Verdana"/>
            </a:endParaRPr>
          </a:p>
          <a:p>
            <a:pPr marL="681990" marR="281940" lvl="1" indent="-34290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Arial"/>
              <a:buChar char="•"/>
              <a:tabLst>
                <a:tab pos="681355" algn="l"/>
                <a:tab pos="681990" algn="l"/>
              </a:tabLst>
            </a:pPr>
            <a:r>
              <a:rPr sz="2800" b="1" spc="-335" dirty="0">
                <a:latin typeface="Verdana"/>
                <a:cs typeface="Verdana"/>
              </a:rPr>
              <a:t>Water </a:t>
            </a:r>
            <a:r>
              <a:rPr sz="2800" b="1" spc="-235" dirty="0">
                <a:latin typeface="Verdana"/>
                <a:cs typeface="Verdana"/>
              </a:rPr>
              <a:t>soluble </a:t>
            </a:r>
            <a:r>
              <a:rPr sz="2800" b="1" spc="-320" dirty="0">
                <a:latin typeface="Verdana"/>
                <a:cs typeface="Verdana"/>
              </a:rPr>
              <a:t>or </a:t>
            </a:r>
            <a:r>
              <a:rPr sz="2800" b="1" spc="-305" dirty="0">
                <a:latin typeface="Verdana"/>
                <a:cs typeface="Verdana"/>
              </a:rPr>
              <a:t>ultrafluid </a:t>
            </a:r>
            <a:r>
              <a:rPr sz="2800" b="1" spc="-190" dirty="0">
                <a:latin typeface="Verdana"/>
                <a:cs typeface="Verdana"/>
              </a:rPr>
              <a:t>lipoidal </a:t>
            </a:r>
            <a:r>
              <a:rPr sz="2800" b="1" spc="-200" dirty="0">
                <a:latin typeface="Verdana"/>
                <a:cs typeface="Verdana"/>
              </a:rPr>
              <a:t>iodine </a:t>
            </a:r>
            <a:r>
              <a:rPr sz="2800" b="1" spc="-130" dirty="0">
                <a:latin typeface="Verdana"/>
                <a:cs typeface="Verdana"/>
              </a:rPr>
              <a:t>dye </a:t>
            </a:r>
            <a:r>
              <a:rPr sz="2800" b="1" spc="-360" dirty="0">
                <a:latin typeface="Verdana"/>
                <a:cs typeface="Verdana"/>
              </a:rPr>
              <a:t>is  </a:t>
            </a:r>
            <a:r>
              <a:rPr sz="2800" b="1" spc="-235" dirty="0">
                <a:latin typeface="Verdana"/>
                <a:cs typeface="Verdana"/>
              </a:rPr>
              <a:t>used.</a:t>
            </a:r>
            <a:endParaRPr sz="2800">
              <a:latin typeface="Verdana"/>
              <a:cs typeface="Verdana"/>
            </a:endParaRPr>
          </a:p>
          <a:p>
            <a:pPr marL="681990" marR="5080" lvl="1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Arial"/>
              <a:buChar char="•"/>
              <a:tabLst>
                <a:tab pos="681355" algn="l"/>
                <a:tab pos="681990" algn="l"/>
              </a:tabLst>
            </a:pPr>
            <a:r>
              <a:rPr sz="2800" b="1" spc="-229" dirty="0">
                <a:latin typeface="Verdana"/>
                <a:cs typeface="Verdana"/>
              </a:rPr>
              <a:t>Lipoidal </a:t>
            </a:r>
            <a:r>
              <a:rPr sz="2800" b="1" spc="-204" dirty="0">
                <a:latin typeface="Verdana"/>
                <a:cs typeface="Verdana"/>
              </a:rPr>
              <a:t>iodine </a:t>
            </a:r>
            <a:r>
              <a:rPr sz="2800" b="1" spc="-360" dirty="0">
                <a:latin typeface="Verdana"/>
                <a:cs typeface="Verdana"/>
              </a:rPr>
              <a:t>is </a:t>
            </a:r>
            <a:r>
              <a:rPr sz="2800" b="1" spc="-140" dirty="0">
                <a:latin typeface="Verdana"/>
                <a:cs typeface="Verdana"/>
              </a:rPr>
              <a:t>poppy </a:t>
            </a:r>
            <a:r>
              <a:rPr sz="2800" b="1" spc="-175" dirty="0">
                <a:latin typeface="Verdana"/>
                <a:cs typeface="Verdana"/>
              </a:rPr>
              <a:t>seed </a:t>
            </a:r>
            <a:r>
              <a:rPr sz="2800" b="1" spc="-240" dirty="0">
                <a:latin typeface="Verdana"/>
                <a:cs typeface="Verdana"/>
              </a:rPr>
              <a:t>oil </a:t>
            </a:r>
            <a:r>
              <a:rPr sz="2800" b="1" spc="-215" dirty="0">
                <a:latin typeface="Verdana"/>
                <a:cs typeface="Verdana"/>
              </a:rPr>
              <a:t>containing </a:t>
            </a:r>
            <a:r>
              <a:rPr sz="2800" b="1" spc="-680" dirty="0">
                <a:latin typeface="Verdana"/>
                <a:cs typeface="Verdana"/>
              </a:rPr>
              <a:t>40%  </a:t>
            </a:r>
            <a:r>
              <a:rPr sz="2800" b="1" spc="-204" dirty="0">
                <a:latin typeface="Verdana"/>
                <a:cs typeface="Verdana"/>
              </a:rPr>
              <a:t>iodine.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723" y="4005071"/>
            <a:ext cx="2764535" cy="2587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7041" y="491693"/>
            <a:ext cx="2966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7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TREATMENT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668270" y="1553082"/>
            <a:ext cx="4425315" cy="3363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1F5F"/>
                </a:solidFill>
                <a:latin typeface="Arial Black"/>
                <a:cs typeface="Arial Black"/>
              </a:rPr>
              <a:t>BASIC</a:t>
            </a:r>
            <a:r>
              <a:rPr sz="3200" spc="-10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001F5F"/>
                </a:solidFill>
                <a:latin typeface="Arial Black"/>
                <a:cs typeface="Arial Black"/>
              </a:rPr>
              <a:t>PRINCIPLES:</a:t>
            </a:r>
            <a:endParaRPr sz="3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45" dirty="0">
                <a:latin typeface="Verdana"/>
                <a:cs typeface="Verdana"/>
              </a:rPr>
              <a:t>Antibiotics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160" dirty="0">
                <a:latin typeface="Verdana"/>
                <a:cs typeface="Verdana"/>
              </a:rPr>
              <a:t>Adequate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360" dirty="0">
                <a:latin typeface="Verdana"/>
                <a:cs typeface="Verdana"/>
              </a:rPr>
              <a:t>rest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160" dirty="0">
                <a:latin typeface="Verdana"/>
                <a:cs typeface="Verdana"/>
              </a:rPr>
              <a:t>Adequate</a:t>
            </a:r>
            <a:r>
              <a:rPr sz="2800" b="1" spc="-180" dirty="0">
                <a:latin typeface="Verdana"/>
                <a:cs typeface="Verdana"/>
              </a:rPr>
              <a:t> </a:t>
            </a:r>
            <a:r>
              <a:rPr sz="2800" b="1" spc="-220" dirty="0">
                <a:latin typeface="Verdana"/>
                <a:cs typeface="Verdana"/>
              </a:rPr>
              <a:t>excision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160" dirty="0">
                <a:latin typeface="Verdana"/>
                <a:cs typeface="Verdana"/>
              </a:rPr>
              <a:t>Adequate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90" dirty="0">
                <a:latin typeface="Verdana"/>
                <a:cs typeface="Verdana"/>
              </a:rPr>
              <a:t>drainage.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2105" y="1746249"/>
            <a:ext cx="7984490" cy="3292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E78612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305" dirty="0">
                <a:latin typeface="Verdana"/>
                <a:cs typeface="Verdana"/>
              </a:rPr>
              <a:t>After </a:t>
            </a:r>
            <a:r>
              <a:rPr sz="2800" b="1" spc="-215" dirty="0">
                <a:latin typeface="Verdana"/>
                <a:cs typeface="Verdana"/>
              </a:rPr>
              <a:t>excision </a:t>
            </a:r>
            <a:r>
              <a:rPr sz="2800" b="1" spc="-190" dirty="0">
                <a:latin typeface="Verdana"/>
                <a:cs typeface="Verdana"/>
              </a:rPr>
              <a:t>specimen</a:t>
            </a:r>
            <a:r>
              <a:rPr sz="2800" b="1" spc="-1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b="1" u="heavy" spc="-4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SHOULD</a:t>
            </a:r>
            <a:r>
              <a:rPr sz="2800" b="1" spc="-409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b="1" spc="-95" dirty="0">
                <a:latin typeface="Verdana"/>
                <a:cs typeface="Verdana"/>
              </a:rPr>
              <a:t>be </a:t>
            </a:r>
            <a:r>
              <a:rPr sz="2800" b="1" spc="-315" dirty="0">
                <a:latin typeface="Verdana"/>
                <a:cs typeface="Verdana"/>
              </a:rPr>
              <a:t>sent </a:t>
            </a:r>
            <a:r>
              <a:rPr sz="2800" b="1" spc="-345" dirty="0">
                <a:latin typeface="Verdana"/>
                <a:cs typeface="Verdana"/>
              </a:rPr>
              <a:t>for  </a:t>
            </a:r>
            <a:r>
              <a:rPr sz="2800" b="1" spc="-415" dirty="0">
                <a:latin typeface="Verdana"/>
                <a:cs typeface="Verdana"/>
              </a:rPr>
              <a:t>HPE.</a:t>
            </a:r>
            <a:endParaRPr sz="2800">
              <a:latin typeface="Verdana"/>
              <a:cs typeface="Verdana"/>
            </a:endParaRPr>
          </a:p>
          <a:p>
            <a:pPr marL="655320" marR="3514725" indent="-655320">
              <a:lnSpc>
                <a:spcPct val="130100"/>
              </a:lnSpc>
              <a:spcBef>
                <a:spcPts val="1550"/>
              </a:spcBef>
              <a:buClr>
                <a:srgbClr val="E78612"/>
              </a:buClr>
              <a:buFont typeface="Wingdings"/>
              <a:buChar char=""/>
              <a:tabLst>
                <a:tab pos="655320" algn="l"/>
                <a:tab pos="655955" algn="l"/>
                <a:tab pos="1875155" algn="l"/>
              </a:tabLst>
            </a:pPr>
            <a:r>
              <a:rPr sz="2800" b="1" spc="-310" dirty="0">
                <a:latin typeface="Verdana"/>
                <a:cs typeface="Verdana"/>
              </a:rPr>
              <a:t>Treating </a:t>
            </a:r>
            <a:r>
              <a:rPr sz="2800" b="1" spc="-275" dirty="0">
                <a:latin typeface="Verdana"/>
                <a:cs typeface="Verdana"/>
              </a:rPr>
              <a:t>the </a:t>
            </a:r>
            <a:r>
              <a:rPr sz="2800" b="1" spc="-160" dirty="0">
                <a:latin typeface="Verdana"/>
                <a:cs typeface="Verdana"/>
              </a:rPr>
              <a:t>cause.  </a:t>
            </a:r>
            <a:r>
              <a:rPr sz="2800" b="1" spc="-180" dirty="0">
                <a:latin typeface="Verdana"/>
                <a:cs typeface="Verdana"/>
              </a:rPr>
              <a:t>e.g.,	</a:t>
            </a:r>
            <a:r>
              <a:rPr sz="2800" b="1" spc="-525" dirty="0">
                <a:latin typeface="Verdana"/>
                <a:cs typeface="Verdana"/>
              </a:rPr>
              <a:t>ATT </a:t>
            </a:r>
            <a:r>
              <a:rPr sz="2800" b="1" spc="-345" dirty="0">
                <a:latin typeface="Verdana"/>
                <a:cs typeface="Verdana"/>
              </a:rPr>
              <a:t>for </a:t>
            </a:r>
            <a:r>
              <a:rPr sz="2800" b="1" spc="-625" dirty="0">
                <a:latin typeface="Verdana"/>
                <a:cs typeface="Verdana"/>
              </a:rPr>
              <a:t>TB</a:t>
            </a:r>
            <a:r>
              <a:rPr sz="2800" b="1" spc="-465" dirty="0">
                <a:latin typeface="Verdana"/>
                <a:cs typeface="Verdana"/>
              </a:rPr>
              <a:t> </a:t>
            </a:r>
            <a:r>
              <a:rPr sz="2800" b="1" spc="-335" dirty="0">
                <a:latin typeface="Verdana"/>
                <a:cs typeface="Verdana"/>
              </a:rPr>
              <a:t>sinus.</a:t>
            </a:r>
            <a:endParaRPr sz="2800">
              <a:latin typeface="Verdana"/>
              <a:cs typeface="Verdana"/>
            </a:endParaRPr>
          </a:p>
          <a:p>
            <a:pPr marL="1913255" marR="1057275">
              <a:lnSpc>
                <a:spcPct val="129600"/>
              </a:lnSpc>
              <a:spcBef>
                <a:spcPts val="5"/>
              </a:spcBef>
            </a:pPr>
            <a:r>
              <a:rPr sz="2800" b="1" spc="-229" dirty="0">
                <a:latin typeface="Verdana"/>
                <a:cs typeface="Verdana"/>
              </a:rPr>
              <a:t>removal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185" dirty="0">
                <a:latin typeface="Verdana"/>
                <a:cs typeface="Verdana"/>
              </a:rPr>
              <a:t>any </a:t>
            </a:r>
            <a:r>
              <a:rPr sz="2800" b="1" spc="-265" dirty="0">
                <a:latin typeface="Verdana"/>
                <a:cs typeface="Verdana"/>
              </a:rPr>
              <a:t>foreign </a:t>
            </a:r>
            <a:r>
              <a:rPr sz="2800" b="1" spc="-165" dirty="0">
                <a:latin typeface="Verdana"/>
                <a:cs typeface="Verdana"/>
              </a:rPr>
              <a:t>body.  </a:t>
            </a:r>
            <a:r>
              <a:rPr sz="2800" b="1" spc="-245" dirty="0">
                <a:latin typeface="Verdana"/>
                <a:cs typeface="Verdana"/>
              </a:rPr>
              <a:t>sequestrectomy </a:t>
            </a:r>
            <a:r>
              <a:rPr sz="2800" b="1" spc="-345" dirty="0">
                <a:latin typeface="Verdana"/>
                <a:cs typeface="Verdana"/>
              </a:rPr>
              <a:t>for</a:t>
            </a:r>
            <a:r>
              <a:rPr sz="2800" b="1" spc="-110" dirty="0">
                <a:latin typeface="Verdana"/>
                <a:cs typeface="Verdana"/>
              </a:rPr>
              <a:t> </a:t>
            </a:r>
            <a:r>
              <a:rPr sz="2800" b="1" spc="-135" dirty="0">
                <a:latin typeface="Verdana"/>
                <a:cs typeface="Verdana"/>
              </a:rPr>
              <a:t>OM.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2932" y="591312"/>
            <a:ext cx="4369308" cy="3363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7768" y="591312"/>
            <a:ext cx="3724655" cy="3363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40223" y="4122418"/>
            <a:ext cx="4099560" cy="2735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3204"/>
            <a:ext cx="74980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TUBERCULAR </a:t>
            </a:r>
            <a:r>
              <a:rPr sz="36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SINUS OF</a:t>
            </a:r>
            <a:r>
              <a:rPr sz="3600" u="heavy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36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NECK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3760" y="2078253"/>
            <a:ext cx="9610725" cy="333629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800" b="1" spc="-190" dirty="0">
                <a:solidFill>
                  <a:srgbClr val="00AF50"/>
                </a:solidFill>
                <a:latin typeface="Verdana"/>
                <a:cs typeface="Verdana"/>
              </a:rPr>
              <a:t>Causative </a:t>
            </a:r>
            <a:r>
              <a:rPr sz="2800" b="1" spc="-280" dirty="0">
                <a:solidFill>
                  <a:srgbClr val="00AF50"/>
                </a:solidFill>
                <a:latin typeface="Verdana"/>
                <a:cs typeface="Verdana"/>
              </a:rPr>
              <a:t>organism: </a:t>
            </a:r>
            <a:r>
              <a:rPr sz="2800" b="1" spc="-305" dirty="0">
                <a:latin typeface="Verdana"/>
                <a:cs typeface="Verdana"/>
              </a:rPr>
              <a:t>mostly</a:t>
            </a:r>
            <a:r>
              <a:rPr sz="2800" b="1" spc="-5" dirty="0">
                <a:latin typeface="Verdana"/>
                <a:cs typeface="Verdana"/>
              </a:rPr>
              <a:t> </a:t>
            </a:r>
            <a:r>
              <a:rPr sz="2800" b="1" spc="-254" dirty="0">
                <a:latin typeface="Verdana"/>
                <a:cs typeface="Verdana"/>
              </a:rPr>
              <a:t>M.tuberculosis</a:t>
            </a:r>
            <a:endParaRPr sz="2800">
              <a:latin typeface="Verdana"/>
              <a:cs typeface="Verdana"/>
            </a:endParaRPr>
          </a:p>
          <a:p>
            <a:pPr marL="12700" marR="2708910" indent="4101465">
              <a:lnSpc>
                <a:spcPct val="129700"/>
              </a:lnSpc>
              <a:spcBef>
                <a:spcPts val="10"/>
              </a:spcBef>
            </a:pPr>
            <a:r>
              <a:rPr sz="2800" b="1" spc="-295" dirty="0">
                <a:latin typeface="Verdana"/>
                <a:cs typeface="Verdana"/>
              </a:rPr>
              <a:t>but </a:t>
            </a:r>
            <a:r>
              <a:rPr sz="2800" b="1" spc="-220" dirty="0">
                <a:latin typeface="Verdana"/>
                <a:cs typeface="Verdana"/>
              </a:rPr>
              <a:t>also </a:t>
            </a:r>
            <a:r>
              <a:rPr sz="2800" b="1" spc="-229" dirty="0">
                <a:latin typeface="Verdana"/>
                <a:cs typeface="Verdana"/>
              </a:rPr>
              <a:t>M.bovis  </a:t>
            </a:r>
            <a:r>
              <a:rPr sz="2800" b="1" spc="-340" dirty="0">
                <a:solidFill>
                  <a:srgbClr val="00AF50"/>
                </a:solidFill>
                <a:latin typeface="Verdana"/>
                <a:cs typeface="Verdana"/>
              </a:rPr>
              <a:t>Site </a:t>
            </a:r>
            <a:r>
              <a:rPr sz="2800" b="1" spc="-155" dirty="0">
                <a:solidFill>
                  <a:srgbClr val="00AF50"/>
                </a:solidFill>
                <a:latin typeface="Verdana"/>
                <a:cs typeface="Verdana"/>
              </a:rPr>
              <a:t>and </a:t>
            </a:r>
            <a:r>
              <a:rPr sz="2800" b="1" spc="-165" dirty="0">
                <a:solidFill>
                  <a:srgbClr val="00AF50"/>
                </a:solidFill>
                <a:latin typeface="Verdana"/>
                <a:cs typeface="Verdana"/>
              </a:rPr>
              <a:t>mode </a:t>
            </a:r>
            <a:r>
              <a:rPr sz="2800" b="1" spc="-270" dirty="0">
                <a:solidFill>
                  <a:srgbClr val="00AF50"/>
                </a:solidFill>
                <a:latin typeface="Verdana"/>
                <a:cs typeface="Verdana"/>
              </a:rPr>
              <a:t>of</a:t>
            </a:r>
            <a:r>
              <a:rPr sz="2800" b="1" spc="-3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800" b="1" spc="-245" dirty="0">
                <a:solidFill>
                  <a:srgbClr val="00AF50"/>
                </a:solidFill>
                <a:latin typeface="Verdana"/>
                <a:cs typeface="Verdana"/>
              </a:rPr>
              <a:t>infection:</a:t>
            </a:r>
            <a:endParaRPr sz="2800">
              <a:latin typeface="Verdana"/>
              <a:cs typeface="Verdana"/>
            </a:endParaRPr>
          </a:p>
          <a:p>
            <a:pPr marL="1297305" indent="-570230">
              <a:lnSpc>
                <a:spcPct val="100000"/>
              </a:lnSpc>
              <a:spcBef>
                <a:spcPts val="900"/>
              </a:spcBef>
              <a:buAutoNum type="alphaLcParenR"/>
              <a:tabLst>
                <a:tab pos="1297305" algn="l"/>
                <a:tab pos="1297940" algn="l"/>
              </a:tabLst>
            </a:pPr>
            <a:r>
              <a:rPr sz="2800" b="1" spc="-254" dirty="0">
                <a:latin typeface="Verdana"/>
                <a:cs typeface="Verdana"/>
              </a:rPr>
              <a:t>lymph </a:t>
            </a:r>
            <a:r>
              <a:rPr sz="2800" b="1" spc="-220" dirty="0">
                <a:latin typeface="Verdana"/>
                <a:cs typeface="Verdana"/>
              </a:rPr>
              <a:t>nodes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290" dirty="0">
                <a:latin typeface="Verdana"/>
                <a:cs typeface="Verdana"/>
              </a:rPr>
              <a:t>anterior </a:t>
            </a:r>
            <a:r>
              <a:rPr sz="2800" b="1" spc="-260" dirty="0">
                <a:latin typeface="Verdana"/>
                <a:cs typeface="Verdana"/>
              </a:rPr>
              <a:t>triangle </a:t>
            </a:r>
            <a:r>
              <a:rPr sz="2800" b="1" spc="-345" dirty="0">
                <a:latin typeface="Verdana"/>
                <a:cs typeface="Verdana"/>
              </a:rPr>
              <a:t>from</a:t>
            </a:r>
            <a:r>
              <a:rPr sz="2800" b="1" spc="-250" dirty="0">
                <a:latin typeface="Verdana"/>
                <a:cs typeface="Verdana"/>
              </a:rPr>
              <a:t> </a:t>
            </a:r>
            <a:r>
              <a:rPr sz="2800" b="1" spc="-320" dirty="0">
                <a:latin typeface="Verdana"/>
                <a:cs typeface="Verdana"/>
              </a:rPr>
              <a:t>tonsils.</a:t>
            </a:r>
            <a:endParaRPr sz="2800">
              <a:latin typeface="Verdana"/>
              <a:cs typeface="Verdana"/>
            </a:endParaRPr>
          </a:p>
          <a:p>
            <a:pPr marL="1282065" indent="-570230">
              <a:lnSpc>
                <a:spcPct val="100000"/>
              </a:lnSpc>
              <a:spcBef>
                <a:spcPts val="1105"/>
              </a:spcBef>
              <a:buAutoNum type="alphaLcParenR"/>
              <a:tabLst>
                <a:tab pos="1281430" algn="l"/>
                <a:tab pos="1282065" algn="l"/>
              </a:tabLst>
            </a:pPr>
            <a:r>
              <a:rPr sz="2800" b="1" spc="-254" dirty="0">
                <a:latin typeface="Verdana"/>
                <a:cs typeface="Verdana"/>
              </a:rPr>
              <a:t>lymph </a:t>
            </a:r>
            <a:r>
              <a:rPr sz="2800" b="1" spc="-215" dirty="0">
                <a:latin typeface="Verdana"/>
                <a:cs typeface="Verdana"/>
              </a:rPr>
              <a:t>nodes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295" dirty="0">
                <a:latin typeface="Verdana"/>
                <a:cs typeface="Verdana"/>
              </a:rPr>
              <a:t>posterior </a:t>
            </a:r>
            <a:r>
              <a:rPr sz="2800" b="1" spc="-254" dirty="0">
                <a:latin typeface="Verdana"/>
                <a:cs typeface="Verdana"/>
              </a:rPr>
              <a:t>triangle </a:t>
            </a:r>
            <a:r>
              <a:rPr sz="2800" b="1" spc="-340" dirty="0">
                <a:latin typeface="Verdana"/>
                <a:cs typeface="Verdana"/>
              </a:rPr>
              <a:t>from</a:t>
            </a:r>
            <a:r>
              <a:rPr sz="2800" b="1" spc="-305" dirty="0">
                <a:latin typeface="Verdana"/>
                <a:cs typeface="Verdana"/>
              </a:rPr>
              <a:t> </a:t>
            </a:r>
            <a:r>
              <a:rPr sz="2800" b="1" spc="-195" dirty="0">
                <a:latin typeface="Verdana"/>
                <a:cs typeface="Verdana"/>
              </a:rPr>
              <a:t>adenoids.</a:t>
            </a:r>
            <a:endParaRPr sz="2800">
              <a:latin typeface="Verdana"/>
              <a:cs typeface="Verdana"/>
            </a:endParaRPr>
          </a:p>
          <a:p>
            <a:pPr marL="1287780" indent="-560705">
              <a:lnSpc>
                <a:spcPct val="100000"/>
              </a:lnSpc>
              <a:spcBef>
                <a:spcPts val="890"/>
              </a:spcBef>
              <a:buAutoNum type="alphaLcParenR"/>
              <a:tabLst>
                <a:tab pos="1287780" algn="l"/>
                <a:tab pos="1288415" algn="l"/>
              </a:tabLst>
            </a:pPr>
            <a:r>
              <a:rPr sz="2800" b="1" spc="-210" dirty="0">
                <a:latin typeface="Verdana"/>
                <a:cs typeface="Verdana"/>
              </a:rPr>
              <a:t>supraclavicular </a:t>
            </a:r>
            <a:r>
              <a:rPr sz="2800" b="1" spc="-220" dirty="0">
                <a:latin typeface="Verdana"/>
                <a:cs typeface="Verdana"/>
              </a:rPr>
              <a:t>nodes </a:t>
            </a:r>
            <a:r>
              <a:rPr sz="2800" b="1" spc="-345" dirty="0">
                <a:latin typeface="Verdana"/>
                <a:cs typeface="Verdana"/>
              </a:rPr>
              <a:t>from </a:t>
            </a:r>
            <a:r>
              <a:rPr sz="2800" b="1" spc="-135" dirty="0">
                <a:latin typeface="Verdana"/>
                <a:cs typeface="Verdana"/>
              </a:rPr>
              <a:t>apex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75" dirty="0">
                <a:latin typeface="Verdana"/>
                <a:cs typeface="Verdana"/>
              </a:rPr>
              <a:t>the</a:t>
            </a:r>
            <a:r>
              <a:rPr sz="2800" b="1" spc="-415" dirty="0">
                <a:latin typeface="Verdana"/>
                <a:cs typeface="Verdana"/>
              </a:rPr>
              <a:t> </a:t>
            </a:r>
            <a:r>
              <a:rPr sz="2800" b="1" spc="-254" dirty="0">
                <a:latin typeface="Verdana"/>
                <a:cs typeface="Verdana"/>
              </a:rPr>
              <a:t>lung.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3277" y="568274"/>
            <a:ext cx="2279523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none" spc="-1680" dirty="0" smtClean="0">
                <a:solidFill>
                  <a:srgbClr val="252525"/>
                </a:solidFill>
                <a:latin typeface="Trebuchet MS"/>
                <a:cs typeface="Trebuchet MS"/>
              </a:rPr>
              <a:t>C</a:t>
            </a:r>
            <a:r>
              <a:rPr lang="en-US" sz="5400" u="none" spc="-1680" dirty="0" smtClean="0">
                <a:solidFill>
                  <a:srgbClr val="252525"/>
                </a:solidFill>
                <a:latin typeface="Trebuchet MS"/>
                <a:cs typeface="Trebuchet MS"/>
              </a:rPr>
              <a:t>     </a:t>
            </a:r>
            <a:r>
              <a:rPr sz="5400" u="none" spc="-1420" dirty="0" smtClean="0">
                <a:solidFill>
                  <a:srgbClr val="252525"/>
                </a:solidFill>
                <a:latin typeface="Trebuchet MS"/>
                <a:cs typeface="Trebuchet MS"/>
              </a:rPr>
              <a:t>A</a:t>
            </a:r>
            <a:r>
              <a:rPr sz="5400" u="none" spc="-1365" dirty="0" smtClean="0">
                <a:solidFill>
                  <a:srgbClr val="252525"/>
                </a:solidFill>
                <a:latin typeface="Trebuchet MS"/>
                <a:cs typeface="Trebuchet MS"/>
              </a:rPr>
              <a:t>US</a:t>
            </a:r>
            <a:r>
              <a:rPr sz="5400" u="none" spc="-1290" dirty="0" smtClean="0">
                <a:solidFill>
                  <a:srgbClr val="252525"/>
                </a:solidFill>
                <a:latin typeface="Trebuchet MS"/>
                <a:cs typeface="Trebuchet MS"/>
              </a:rPr>
              <a:t>E</a:t>
            </a:r>
            <a:r>
              <a:rPr sz="5400" u="none" spc="-1015" dirty="0" smtClean="0">
                <a:solidFill>
                  <a:srgbClr val="252525"/>
                </a:solidFill>
                <a:latin typeface="Trebuchet MS"/>
                <a:cs typeface="Trebuchet MS"/>
              </a:rPr>
              <a:t>S</a:t>
            </a:r>
            <a:endParaRPr sz="5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2145918"/>
            <a:ext cx="3011805" cy="157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CONGENITAL</a:t>
            </a:r>
            <a:endParaRPr sz="28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270" dirty="0">
                <a:latin typeface="Verdana"/>
                <a:cs typeface="Verdana"/>
              </a:rPr>
              <a:t>Preauricular</a:t>
            </a:r>
            <a:r>
              <a:rPr sz="2800" b="1" spc="-190" dirty="0">
                <a:latin typeface="Verdana"/>
                <a:cs typeface="Verdana"/>
              </a:rPr>
              <a:t> </a:t>
            </a:r>
            <a:r>
              <a:rPr sz="2800" b="1" spc="-360" dirty="0">
                <a:latin typeface="Verdana"/>
                <a:cs typeface="Verdana"/>
              </a:rPr>
              <a:t>sinus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1620" y="2145918"/>
            <a:ext cx="3586479" cy="323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ACQUIRED</a:t>
            </a:r>
            <a:endParaRPr sz="2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50">
              <a:latin typeface="Times New Roman"/>
              <a:cs typeface="Times New Roman"/>
            </a:endParaRPr>
          </a:p>
          <a:p>
            <a:pPr marL="48895" marR="1154430" indent="-36830">
              <a:lnSpc>
                <a:spcPct val="126800"/>
              </a:lnSpc>
              <a:spcBef>
                <a:spcPts val="5"/>
              </a:spcBef>
            </a:pPr>
            <a:r>
              <a:rPr sz="2800" b="1" spc="-625" dirty="0">
                <a:latin typeface="Verdana"/>
                <a:cs typeface="Verdana"/>
              </a:rPr>
              <a:t>TB </a:t>
            </a:r>
            <a:r>
              <a:rPr sz="2800" b="1" spc="-360" dirty="0">
                <a:latin typeface="Verdana"/>
                <a:cs typeface="Verdana"/>
              </a:rPr>
              <a:t>sinus  </a:t>
            </a:r>
            <a:r>
              <a:rPr sz="2800" b="1" spc="-254" dirty="0">
                <a:latin typeface="Verdana"/>
                <a:cs typeface="Verdana"/>
              </a:rPr>
              <a:t>Pilonidal</a:t>
            </a:r>
            <a:r>
              <a:rPr sz="2800" b="1" spc="-204" dirty="0">
                <a:latin typeface="Verdana"/>
                <a:cs typeface="Verdana"/>
              </a:rPr>
              <a:t> </a:t>
            </a:r>
            <a:r>
              <a:rPr sz="2800" b="1" spc="-360" dirty="0">
                <a:latin typeface="Verdana"/>
                <a:cs typeface="Verdana"/>
              </a:rPr>
              <a:t>sinus</a:t>
            </a:r>
            <a:endParaRPr sz="2800">
              <a:latin typeface="Verdana"/>
              <a:cs typeface="Verdana"/>
            </a:endParaRPr>
          </a:p>
          <a:p>
            <a:pPr marL="30480" marR="5080">
              <a:lnSpc>
                <a:spcPct val="129700"/>
              </a:lnSpc>
              <a:spcBef>
                <a:spcPts val="105"/>
              </a:spcBef>
            </a:pPr>
            <a:r>
              <a:rPr sz="2800" b="1" spc="-160" dirty="0">
                <a:latin typeface="Verdana"/>
                <a:cs typeface="Verdana"/>
              </a:rPr>
              <a:t>Median </a:t>
            </a:r>
            <a:r>
              <a:rPr sz="2800" b="1" spc="-245" dirty="0">
                <a:latin typeface="Verdana"/>
                <a:cs typeface="Verdana"/>
              </a:rPr>
              <a:t>mental </a:t>
            </a:r>
            <a:r>
              <a:rPr sz="2800" b="1" spc="-355" dirty="0">
                <a:latin typeface="Verdana"/>
                <a:cs typeface="Verdana"/>
              </a:rPr>
              <a:t>sinus  </a:t>
            </a:r>
            <a:r>
              <a:rPr sz="2800" b="1" spc="-220" dirty="0">
                <a:latin typeface="Verdana"/>
                <a:cs typeface="Verdana"/>
              </a:rPr>
              <a:t>Actinomycosis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5479" y="456133"/>
            <a:ext cx="33832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9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Clinical</a:t>
            </a:r>
            <a:r>
              <a:rPr sz="3600" u="heavy" spc="-2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sz="3600" u="heavy" spc="-3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stages: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003547" y="1286255"/>
            <a:ext cx="4730496" cy="524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4382" y="393573"/>
            <a:ext cx="8697595" cy="374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24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Stage </a:t>
            </a:r>
            <a:r>
              <a:rPr sz="2800" b="1" u="heavy" spc="-27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of</a:t>
            </a:r>
            <a:r>
              <a:rPr sz="2800" b="1" u="heavy" spc="-11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254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lymphadentis:</a:t>
            </a:r>
            <a:endParaRPr sz="2800">
              <a:latin typeface="Verdana"/>
              <a:cs typeface="Verdana"/>
            </a:endParaRPr>
          </a:p>
          <a:p>
            <a:pPr marL="913130">
              <a:lnSpc>
                <a:spcPct val="100000"/>
              </a:lnSpc>
            </a:pPr>
            <a:r>
              <a:rPr sz="2800" b="1" spc="-250" dirty="0">
                <a:latin typeface="Verdana"/>
                <a:cs typeface="Verdana"/>
              </a:rPr>
              <a:t>non-tender,discrete,mobile,firm lymph</a:t>
            </a:r>
            <a:r>
              <a:rPr sz="2800" b="1" spc="-35" dirty="0">
                <a:latin typeface="Verdana"/>
                <a:cs typeface="Verdana"/>
              </a:rPr>
              <a:t> </a:t>
            </a:r>
            <a:r>
              <a:rPr sz="2800" b="1" spc="-220" dirty="0">
                <a:latin typeface="Verdana"/>
                <a:cs typeface="Verdana"/>
              </a:rPr>
              <a:t>nodes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800" b="1" u="heavy" spc="-24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Stage </a:t>
            </a:r>
            <a:r>
              <a:rPr sz="2800" b="1" u="heavy" spc="-27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of</a:t>
            </a:r>
            <a:r>
              <a:rPr sz="2800" b="1" u="heavy" spc="-11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27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peridenitis:</a:t>
            </a:r>
            <a:endParaRPr sz="2800">
              <a:latin typeface="Verdana"/>
              <a:cs typeface="Verdana"/>
            </a:endParaRPr>
          </a:p>
          <a:p>
            <a:pPr marL="913130">
              <a:lnSpc>
                <a:spcPct val="100000"/>
              </a:lnSpc>
              <a:spcBef>
                <a:spcPts val="1010"/>
              </a:spcBef>
            </a:pPr>
            <a:r>
              <a:rPr sz="2800" b="1" spc="-170" dirty="0">
                <a:latin typeface="Verdana"/>
                <a:cs typeface="Verdana"/>
              </a:rPr>
              <a:t>due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254" dirty="0">
                <a:latin typeface="Verdana"/>
                <a:cs typeface="Verdana"/>
              </a:rPr>
              <a:t>involvement </a:t>
            </a:r>
            <a:r>
              <a:rPr sz="2800" b="1" spc="-270" dirty="0">
                <a:latin typeface="Verdana"/>
                <a:cs typeface="Verdana"/>
              </a:rPr>
              <a:t>of</a:t>
            </a:r>
            <a:r>
              <a:rPr sz="2800" b="1" spc="15" dirty="0">
                <a:latin typeface="Verdana"/>
                <a:cs typeface="Verdana"/>
              </a:rPr>
              <a:t> </a:t>
            </a:r>
            <a:r>
              <a:rPr sz="2800" b="1" spc="-170" dirty="0">
                <a:latin typeface="Verdana"/>
                <a:cs typeface="Verdana"/>
              </a:rPr>
              <a:t>capsule.</a:t>
            </a:r>
            <a:endParaRPr sz="2800">
              <a:latin typeface="Verdana"/>
              <a:cs typeface="Verdana"/>
            </a:endParaRPr>
          </a:p>
          <a:p>
            <a:pPr marL="913130">
              <a:lnSpc>
                <a:spcPct val="100000"/>
              </a:lnSpc>
              <a:spcBef>
                <a:spcPts val="994"/>
              </a:spcBef>
            </a:pPr>
            <a:r>
              <a:rPr sz="2800" b="1" spc="-280" dirty="0">
                <a:latin typeface="Verdana"/>
                <a:cs typeface="Verdana"/>
              </a:rPr>
              <a:t>non-tender,</a:t>
            </a:r>
            <a:r>
              <a:rPr sz="2800" b="1" u="heavy" spc="-2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Verdana"/>
                <a:cs typeface="Verdana"/>
              </a:rPr>
              <a:t>MATTED</a:t>
            </a:r>
            <a:r>
              <a:rPr sz="2800" b="1" spc="-280" dirty="0">
                <a:latin typeface="Verdana"/>
                <a:cs typeface="Verdana"/>
              </a:rPr>
              <a:t>,mobile </a:t>
            </a:r>
            <a:r>
              <a:rPr sz="2800" b="1" spc="-254" dirty="0">
                <a:latin typeface="Verdana"/>
                <a:cs typeface="Verdana"/>
              </a:rPr>
              <a:t>together,</a:t>
            </a:r>
            <a:r>
              <a:rPr sz="2800" b="1" spc="-70" dirty="0">
                <a:latin typeface="Verdana"/>
                <a:cs typeface="Verdana"/>
              </a:rPr>
              <a:t> </a:t>
            </a:r>
            <a:r>
              <a:rPr sz="2800" b="1" spc="-380" dirty="0">
                <a:latin typeface="Verdana"/>
                <a:cs typeface="Verdana"/>
              </a:rPr>
              <a:t>firm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50">
              <a:latin typeface="Times New Roman"/>
              <a:cs typeface="Times New Roman"/>
            </a:endParaRPr>
          </a:p>
          <a:p>
            <a:pPr marL="2612390">
              <a:lnSpc>
                <a:spcPct val="100000"/>
              </a:lnSpc>
            </a:pPr>
            <a:r>
              <a:rPr sz="2800" b="1" spc="-195" dirty="0">
                <a:latin typeface="Verdana"/>
                <a:cs typeface="Verdana"/>
              </a:rPr>
              <a:t>pathognomic </a:t>
            </a:r>
            <a:r>
              <a:rPr sz="2800" b="1" spc="-270" dirty="0">
                <a:latin typeface="Verdana"/>
                <a:cs typeface="Verdana"/>
              </a:rPr>
              <a:t>of</a:t>
            </a:r>
            <a:r>
              <a:rPr sz="2800" b="1" spc="-155" dirty="0">
                <a:latin typeface="Verdana"/>
                <a:cs typeface="Verdana"/>
              </a:rPr>
              <a:t> </a:t>
            </a:r>
            <a:r>
              <a:rPr sz="2800" b="1" spc="-625" dirty="0">
                <a:latin typeface="Verdana"/>
                <a:cs typeface="Verdana"/>
              </a:rPr>
              <a:t>TB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73496" y="3268979"/>
            <a:ext cx="218440" cy="373380"/>
          </a:xfrm>
          <a:custGeom>
            <a:avLst/>
            <a:gdLst/>
            <a:ahLst/>
            <a:cxnLst/>
            <a:rect l="l" t="t" r="r" b="b"/>
            <a:pathLst>
              <a:path w="218439" h="373379">
                <a:moveTo>
                  <a:pt x="217931" y="264414"/>
                </a:moveTo>
                <a:lnTo>
                  <a:pt x="0" y="264414"/>
                </a:lnTo>
                <a:lnTo>
                  <a:pt x="108965" y="373380"/>
                </a:lnTo>
                <a:lnTo>
                  <a:pt x="217931" y="264414"/>
                </a:lnTo>
                <a:close/>
              </a:path>
              <a:path w="218439" h="373379">
                <a:moveTo>
                  <a:pt x="163449" y="0"/>
                </a:moveTo>
                <a:lnTo>
                  <a:pt x="54482" y="0"/>
                </a:lnTo>
                <a:lnTo>
                  <a:pt x="54482" y="264414"/>
                </a:lnTo>
                <a:lnTo>
                  <a:pt x="163449" y="264414"/>
                </a:lnTo>
                <a:lnTo>
                  <a:pt x="163449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3496" y="3268979"/>
            <a:ext cx="218440" cy="373380"/>
          </a:xfrm>
          <a:custGeom>
            <a:avLst/>
            <a:gdLst/>
            <a:ahLst/>
            <a:cxnLst/>
            <a:rect l="l" t="t" r="r" b="b"/>
            <a:pathLst>
              <a:path w="218439" h="373379">
                <a:moveTo>
                  <a:pt x="0" y="264414"/>
                </a:moveTo>
                <a:lnTo>
                  <a:pt x="54482" y="264414"/>
                </a:lnTo>
                <a:lnTo>
                  <a:pt x="54482" y="0"/>
                </a:lnTo>
                <a:lnTo>
                  <a:pt x="163449" y="0"/>
                </a:lnTo>
                <a:lnTo>
                  <a:pt x="163449" y="264414"/>
                </a:lnTo>
                <a:lnTo>
                  <a:pt x="217931" y="264414"/>
                </a:lnTo>
                <a:lnTo>
                  <a:pt x="108965" y="373380"/>
                </a:lnTo>
                <a:lnTo>
                  <a:pt x="0" y="264414"/>
                </a:lnTo>
                <a:close/>
              </a:path>
            </a:pathLst>
          </a:custGeom>
          <a:ln w="15240">
            <a:solidFill>
              <a:srgbClr val="AA61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5476" y="4201666"/>
            <a:ext cx="3209544" cy="2656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9128" y="4201666"/>
            <a:ext cx="3825239" cy="2656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0535" y="612774"/>
            <a:ext cx="8056880" cy="4040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24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Stage </a:t>
            </a:r>
            <a:r>
              <a:rPr sz="2800" b="1" u="heavy" spc="-27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of </a:t>
            </a:r>
            <a:r>
              <a:rPr sz="2800" b="1" u="heavy" spc="-10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cold</a:t>
            </a:r>
            <a:r>
              <a:rPr sz="2800" b="1" u="heavy" spc="-1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21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abscess:</a:t>
            </a:r>
            <a:endParaRPr sz="2800">
              <a:latin typeface="Verdana"/>
              <a:cs typeface="Verdana"/>
            </a:endParaRPr>
          </a:p>
          <a:p>
            <a:pPr marL="1112520">
              <a:lnSpc>
                <a:spcPct val="100000"/>
              </a:lnSpc>
            </a:pPr>
            <a:r>
              <a:rPr sz="2800" b="1" spc="-170" dirty="0">
                <a:latin typeface="Verdana"/>
                <a:cs typeface="Verdana"/>
              </a:rPr>
              <a:t>due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180" dirty="0">
                <a:latin typeface="Verdana"/>
                <a:cs typeface="Verdana"/>
              </a:rPr>
              <a:t>caseating</a:t>
            </a:r>
            <a:r>
              <a:rPr sz="2800" b="1" spc="-105" dirty="0">
                <a:latin typeface="Verdana"/>
                <a:cs typeface="Verdana"/>
              </a:rPr>
              <a:t> </a:t>
            </a:r>
            <a:r>
              <a:rPr sz="2800" b="1" spc="-254" dirty="0">
                <a:latin typeface="Verdana"/>
                <a:cs typeface="Verdana"/>
              </a:rPr>
              <a:t>necrosis.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112520" marR="5080" indent="-21590">
              <a:lnSpc>
                <a:spcPct val="130100"/>
              </a:lnSpc>
            </a:pPr>
            <a:r>
              <a:rPr sz="2800" b="1" spc="-245" dirty="0">
                <a:latin typeface="Verdana"/>
                <a:cs typeface="Verdana"/>
              </a:rPr>
              <a:t>non-tender, </a:t>
            </a:r>
            <a:r>
              <a:rPr sz="2800" b="1" spc="-190" dirty="0">
                <a:latin typeface="Verdana"/>
                <a:cs typeface="Verdana"/>
              </a:rPr>
              <a:t>cystic, </a:t>
            </a:r>
            <a:r>
              <a:rPr sz="2800" b="1" spc="-270" dirty="0">
                <a:latin typeface="Verdana"/>
                <a:cs typeface="Verdana"/>
              </a:rPr>
              <a:t>fluctuant </a:t>
            </a:r>
            <a:r>
              <a:rPr sz="2800" b="1" spc="-290" dirty="0">
                <a:latin typeface="Verdana"/>
                <a:cs typeface="Verdana"/>
              </a:rPr>
              <a:t>swelling </a:t>
            </a:r>
            <a:r>
              <a:rPr sz="2800" b="1" spc="-305" dirty="0">
                <a:latin typeface="Verdana"/>
                <a:cs typeface="Verdana"/>
              </a:rPr>
              <a:t>not  </a:t>
            </a:r>
            <a:r>
              <a:rPr sz="2800" b="1" spc="-235" dirty="0">
                <a:latin typeface="Verdana"/>
                <a:cs typeface="Verdana"/>
              </a:rPr>
              <a:t>adherent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250" dirty="0">
                <a:latin typeface="Verdana"/>
                <a:cs typeface="Verdana"/>
              </a:rPr>
              <a:t>overlying</a:t>
            </a:r>
            <a:r>
              <a:rPr sz="2800" b="1" spc="15" dirty="0">
                <a:latin typeface="Verdana"/>
                <a:cs typeface="Verdana"/>
              </a:rPr>
              <a:t> </a:t>
            </a:r>
            <a:r>
              <a:rPr sz="2800" b="1" spc="-305" dirty="0">
                <a:latin typeface="Verdana"/>
                <a:cs typeface="Verdana"/>
              </a:rPr>
              <a:t>skin.</a:t>
            </a:r>
            <a:endParaRPr sz="2800">
              <a:latin typeface="Verdana"/>
              <a:cs typeface="Verdana"/>
            </a:endParaRPr>
          </a:p>
          <a:p>
            <a:pPr marL="1112520" marR="466725">
              <a:lnSpc>
                <a:spcPts val="4370"/>
              </a:lnSpc>
              <a:spcBef>
                <a:spcPts val="290"/>
              </a:spcBef>
            </a:pPr>
            <a:r>
              <a:rPr sz="2800" b="1" spc="-240" dirty="0">
                <a:latin typeface="Verdana"/>
                <a:cs typeface="Verdana"/>
              </a:rPr>
              <a:t>Sternocleidomastoid </a:t>
            </a:r>
            <a:r>
              <a:rPr sz="2800" b="1" spc="-215" dirty="0">
                <a:latin typeface="Verdana"/>
                <a:cs typeface="Verdana"/>
              </a:rPr>
              <a:t>contraction </a:t>
            </a:r>
            <a:r>
              <a:rPr sz="2800" b="1" spc="-310" dirty="0">
                <a:latin typeface="Verdana"/>
                <a:cs typeface="Verdana"/>
              </a:rPr>
              <a:t>test-  </a:t>
            </a:r>
            <a:r>
              <a:rPr sz="2800" b="1" spc="-280" dirty="0">
                <a:latin typeface="Verdana"/>
                <a:cs typeface="Verdana"/>
              </a:rPr>
              <a:t>present </a:t>
            </a:r>
            <a:r>
              <a:rPr sz="2800" b="1" spc="-95" dirty="0">
                <a:latin typeface="Verdana"/>
                <a:cs typeface="Verdana"/>
              </a:rPr>
              <a:t>deep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95" dirty="0">
                <a:latin typeface="Verdana"/>
                <a:cs typeface="Verdana"/>
              </a:rPr>
              <a:t>deep</a:t>
            </a:r>
            <a:r>
              <a:rPr sz="2800" b="1" spc="-55" dirty="0">
                <a:latin typeface="Verdana"/>
                <a:cs typeface="Verdana"/>
              </a:rPr>
              <a:t> </a:t>
            </a:r>
            <a:r>
              <a:rPr sz="2800" b="1" spc="-170" dirty="0">
                <a:latin typeface="Verdana"/>
                <a:cs typeface="Verdana"/>
              </a:rPr>
              <a:t>fascia</a:t>
            </a:r>
            <a:endParaRPr sz="2800">
              <a:latin typeface="Verdana"/>
              <a:cs typeface="Verdana"/>
            </a:endParaRPr>
          </a:p>
          <a:p>
            <a:pPr marL="1112520">
              <a:lnSpc>
                <a:spcPct val="100000"/>
              </a:lnSpc>
              <a:spcBef>
                <a:spcPts val="695"/>
              </a:spcBef>
            </a:pPr>
            <a:r>
              <a:rPr sz="2800" b="1" spc="-345" dirty="0">
                <a:latin typeface="Verdana"/>
                <a:cs typeface="Verdana"/>
              </a:rPr>
              <a:t>trans </a:t>
            </a:r>
            <a:r>
              <a:rPr sz="2800" b="1" spc="-280" dirty="0">
                <a:latin typeface="Verdana"/>
                <a:cs typeface="Verdana"/>
              </a:rPr>
              <a:t>illumination</a:t>
            </a:r>
            <a:r>
              <a:rPr sz="2800" b="1" spc="15" dirty="0">
                <a:latin typeface="Verdana"/>
                <a:cs typeface="Verdana"/>
              </a:rPr>
              <a:t> </a:t>
            </a:r>
            <a:r>
              <a:rPr sz="2800" b="1" spc="-200" dirty="0">
                <a:latin typeface="Verdana"/>
                <a:cs typeface="Verdana"/>
              </a:rPr>
              <a:t>negative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43911" y="1252727"/>
            <a:ext cx="265430" cy="147955"/>
          </a:xfrm>
          <a:custGeom>
            <a:avLst/>
            <a:gdLst/>
            <a:ahLst/>
            <a:cxnLst/>
            <a:rect l="l" t="t" r="r" b="b"/>
            <a:pathLst>
              <a:path w="265430" h="147955">
                <a:moveTo>
                  <a:pt x="191262" y="0"/>
                </a:moveTo>
                <a:lnTo>
                  <a:pt x="191262" y="36957"/>
                </a:lnTo>
                <a:lnTo>
                  <a:pt x="0" y="36957"/>
                </a:lnTo>
                <a:lnTo>
                  <a:pt x="0" y="110871"/>
                </a:lnTo>
                <a:lnTo>
                  <a:pt x="191262" y="110871"/>
                </a:lnTo>
                <a:lnTo>
                  <a:pt x="191262" y="147827"/>
                </a:lnTo>
                <a:lnTo>
                  <a:pt x="265175" y="73913"/>
                </a:lnTo>
                <a:lnTo>
                  <a:pt x="191262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3911" y="1252727"/>
            <a:ext cx="265430" cy="147955"/>
          </a:xfrm>
          <a:custGeom>
            <a:avLst/>
            <a:gdLst/>
            <a:ahLst/>
            <a:cxnLst/>
            <a:rect l="l" t="t" r="r" b="b"/>
            <a:pathLst>
              <a:path w="265430" h="147955">
                <a:moveTo>
                  <a:pt x="0" y="36957"/>
                </a:moveTo>
                <a:lnTo>
                  <a:pt x="191262" y="36957"/>
                </a:lnTo>
                <a:lnTo>
                  <a:pt x="191262" y="0"/>
                </a:lnTo>
                <a:lnTo>
                  <a:pt x="265175" y="73913"/>
                </a:lnTo>
                <a:lnTo>
                  <a:pt x="191262" y="147827"/>
                </a:lnTo>
                <a:lnTo>
                  <a:pt x="191262" y="110871"/>
                </a:lnTo>
                <a:lnTo>
                  <a:pt x="0" y="110871"/>
                </a:lnTo>
                <a:lnTo>
                  <a:pt x="0" y="36957"/>
                </a:lnTo>
                <a:close/>
              </a:path>
            </a:pathLst>
          </a:custGeom>
          <a:ln w="15240">
            <a:solidFill>
              <a:srgbClr val="AA61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3911" y="2217420"/>
            <a:ext cx="265430" cy="114300"/>
          </a:xfrm>
          <a:custGeom>
            <a:avLst/>
            <a:gdLst/>
            <a:ahLst/>
            <a:cxnLst/>
            <a:rect l="l" t="t" r="r" b="b"/>
            <a:pathLst>
              <a:path w="265430" h="114300">
                <a:moveTo>
                  <a:pt x="208025" y="0"/>
                </a:moveTo>
                <a:lnTo>
                  <a:pt x="208025" y="28575"/>
                </a:lnTo>
                <a:lnTo>
                  <a:pt x="0" y="28575"/>
                </a:lnTo>
                <a:lnTo>
                  <a:pt x="0" y="85725"/>
                </a:lnTo>
                <a:lnTo>
                  <a:pt x="208025" y="85725"/>
                </a:lnTo>
                <a:lnTo>
                  <a:pt x="208025" y="114300"/>
                </a:lnTo>
                <a:lnTo>
                  <a:pt x="265175" y="57150"/>
                </a:lnTo>
                <a:lnTo>
                  <a:pt x="208025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3911" y="2217420"/>
            <a:ext cx="265430" cy="114300"/>
          </a:xfrm>
          <a:custGeom>
            <a:avLst/>
            <a:gdLst/>
            <a:ahLst/>
            <a:cxnLst/>
            <a:rect l="l" t="t" r="r" b="b"/>
            <a:pathLst>
              <a:path w="265430" h="114300">
                <a:moveTo>
                  <a:pt x="0" y="28575"/>
                </a:moveTo>
                <a:lnTo>
                  <a:pt x="208025" y="28575"/>
                </a:lnTo>
                <a:lnTo>
                  <a:pt x="208025" y="0"/>
                </a:lnTo>
                <a:lnTo>
                  <a:pt x="265175" y="57150"/>
                </a:lnTo>
                <a:lnTo>
                  <a:pt x="208025" y="114300"/>
                </a:lnTo>
                <a:lnTo>
                  <a:pt x="208025" y="85725"/>
                </a:lnTo>
                <a:lnTo>
                  <a:pt x="0" y="85725"/>
                </a:lnTo>
                <a:lnTo>
                  <a:pt x="0" y="28575"/>
                </a:lnTo>
                <a:close/>
              </a:path>
            </a:pathLst>
          </a:custGeom>
          <a:ln w="15240">
            <a:solidFill>
              <a:srgbClr val="AA61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3911" y="3252215"/>
            <a:ext cx="265430" cy="142240"/>
          </a:xfrm>
          <a:custGeom>
            <a:avLst/>
            <a:gdLst/>
            <a:ahLst/>
            <a:cxnLst/>
            <a:rect l="l" t="t" r="r" b="b"/>
            <a:pathLst>
              <a:path w="265430" h="142239">
                <a:moveTo>
                  <a:pt x="194310" y="0"/>
                </a:moveTo>
                <a:lnTo>
                  <a:pt x="194310" y="35433"/>
                </a:lnTo>
                <a:lnTo>
                  <a:pt x="0" y="35433"/>
                </a:lnTo>
                <a:lnTo>
                  <a:pt x="0" y="106299"/>
                </a:lnTo>
                <a:lnTo>
                  <a:pt x="194310" y="106299"/>
                </a:lnTo>
                <a:lnTo>
                  <a:pt x="194310" y="141732"/>
                </a:lnTo>
                <a:lnTo>
                  <a:pt x="265175" y="70866"/>
                </a:lnTo>
                <a:lnTo>
                  <a:pt x="19431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3911" y="3252215"/>
            <a:ext cx="265430" cy="142240"/>
          </a:xfrm>
          <a:custGeom>
            <a:avLst/>
            <a:gdLst/>
            <a:ahLst/>
            <a:cxnLst/>
            <a:rect l="l" t="t" r="r" b="b"/>
            <a:pathLst>
              <a:path w="265430" h="142239">
                <a:moveTo>
                  <a:pt x="0" y="106299"/>
                </a:moveTo>
                <a:lnTo>
                  <a:pt x="194310" y="106299"/>
                </a:lnTo>
                <a:lnTo>
                  <a:pt x="194310" y="141732"/>
                </a:lnTo>
                <a:lnTo>
                  <a:pt x="265175" y="70866"/>
                </a:lnTo>
                <a:lnTo>
                  <a:pt x="194310" y="0"/>
                </a:lnTo>
                <a:lnTo>
                  <a:pt x="194310" y="35433"/>
                </a:lnTo>
                <a:lnTo>
                  <a:pt x="0" y="35433"/>
                </a:lnTo>
                <a:lnTo>
                  <a:pt x="0" y="106299"/>
                </a:lnTo>
                <a:close/>
              </a:path>
            </a:pathLst>
          </a:custGeom>
          <a:ln w="15239">
            <a:solidFill>
              <a:srgbClr val="AA61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3911" y="4407408"/>
            <a:ext cx="265430" cy="129539"/>
          </a:xfrm>
          <a:custGeom>
            <a:avLst/>
            <a:gdLst/>
            <a:ahLst/>
            <a:cxnLst/>
            <a:rect l="l" t="t" r="r" b="b"/>
            <a:pathLst>
              <a:path w="265430" h="129539">
                <a:moveTo>
                  <a:pt x="200406" y="0"/>
                </a:moveTo>
                <a:lnTo>
                  <a:pt x="200406" y="32385"/>
                </a:lnTo>
                <a:lnTo>
                  <a:pt x="0" y="32385"/>
                </a:lnTo>
                <a:lnTo>
                  <a:pt x="0" y="97155"/>
                </a:lnTo>
                <a:lnTo>
                  <a:pt x="200406" y="97155"/>
                </a:lnTo>
                <a:lnTo>
                  <a:pt x="200406" y="129540"/>
                </a:lnTo>
                <a:lnTo>
                  <a:pt x="265175" y="64770"/>
                </a:lnTo>
                <a:lnTo>
                  <a:pt x="200406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3911" y="4407408"/>
            <a:ext cx="265430" cy="129539"/>
          </a:xfrm>
          <a:custGeom>
            <a:avLst/>
            <a:gdLst/>
            <a:ahLst/>
            <a:cxnLst/>
            <a:rect l="l" t="t" r="r" b="b"/>
            <a:pathLst>
              <a:path w="265430" h="129539">
                <a:moveTo>
                  <a:pt x="0" y="32385"/>
                </a:moveTo>
                <a:lnTo>
                  <a:pt x="200406" y="32385"/>
                </a:lnTo>
                <a:lnTo>
                  <a:pt x="200406" y="0"/>
                </a:lnTo>
                <a:lnTo>
                  <a:pt x="265175" y="64770"/>
                </a:lnTo>
                <a:lnTo>
                  <a:pt x="200406" y="129540"/>
                </a:lnTo>
                <a:lnTo>
                  <a:pt x="200406" y="97155"/>
                </a:lnTo>
                <a:lnTo>
                  <a:pt x="0" y="97155"/>
                </a:lnTo>
                <a:lnTo>
                  <a:pt x="0" y="32385"/>
                </a:lnTo>
                <a:close/>
              </a:path>
            </a:pathLst>
          </a:custGeom>
          <a:ln w="15240">
            <a:solidFill>
              <a:srgbClr val="AA61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60435" y="3906011"/>
            <a:ext cx="3261360" cy="267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5517" y="489966"/>
            <a:ext cx="9302115" cy="3753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00AF50"/>
                </a:solidFill>
                <a:latin typeface="Arial Black"/>
                <a:cs typeface="Arial Black"/>
              </a:rPr>
              <a:t>TREATMENT:</a:t>
            </a:r>
            <a:endParaRPr sz="2800">
              <a:latin typeface="Arial Black"/>
              <a:cs typeface="Arial Black"/>
            </a:endParaRPr>
          </a:p>
          <a:p>
            <a:pPr marL="355600" marR="868680" indent="-342900">
              <a:lnSpc>
                <a:spcPct val="100000"/>
              </a:lnSpc>
              <a:spcBef>
                <a:spcPts val="283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u="heavy" spc="-2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Zig-zag</a:t>
            </a:r>
            <a:r>
              <a:rPr sz="2800" b="1" spc="-2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b="1" spc="-260" dirty="0">
                <a:latin typeface="Verdana"/>
                <a:cs typeface="Verdana"/>
              </a:rPr>
              <a:t>aspiration </a:t>
            </a:r>
            <a:r>
              <a:rPr sz="2800" b="1" spc="-160" dirty="0">
                <a:latin typeface="Verdana"/>
                <a:cs typeface="Verdana"/>
              </a:rPr>
              <a:t>by </a:t>
            </a:r>
            <a:r>
              <a:rPr sz="2800" b="1" spc="-245" dirty="0">
                <a:latin typeface="Verdana"/>
                <a:cs typeface="Verdana"/>
              </a:rPr>
              <a:t>wide </a:t>
            </a:r>
            <a:r>
              <a:rPr sz="2800" b="1" spc="-204" dirty="0">
                <a:latin typeface="Verdana"/>
                <a:cs typeface="Verdana"/>
              </a:rPr>
              <a:t>bore </a:t>
            </a:r>
            <a:r>
              <a:rPr sz="2800" b="1" spc="-160" dirty="0">
                <a:latin typeface="Verdana"/>
                <a:cs typeface="Verdana"/>
              </a:rPr>
              <a:t>needle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240" dirty="0">
                <a:solidFill>
                  <a:srgbClr val="001F5F"/>
                </a:solidFill>
                <a:latin typeface="Verdana"/>
                <a:cs typeface="Verdana"/>
              </a:rPr>
              <a:t>non-  </a:t>
            </a:r>
            <a:r>
              <a:rPr sz="2800" b="1" spc="-185" dirty="0">
                <a:solidFill>
                  <a:srgbClr val="001F5F"/>
                </a:solidFill>
                <a:latin typeface="Verdana"/>
                <a:cs typeface="Verdana"/>
              </a:rPr>
              <a:t>dependent </a:t>
            </a:r>
            <a:r>
              <a:rPr sz="2800" b="1" spc="-160" dirty="0">
                <a:latin typeface="Verdana"/>
                <a:cs typeface="Verdana"/>
              </a:rPr>
              <a:t>area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170" dirty="0">
                <a:latin typeface="Verdana"/>
                <a:cs typeface="Verdana"/>
              </a:rPr>
              <a:t>avoid </a:t>
            </a:r>
            <a:r>
              <a:rPr sz="2800" b="1" spc="-25" dirty="0">
                <a:latin typeface="Verdana"/>
                <a:cs typeface="Verdana"/>
              </a:rPr>
              <a:t>a </a:t>
            </a:r>
            <a:r>
              <a:rPr sz="2800" b="1" spc="-310" dirty="0">
                <a:latin typeface="Verdana"/>
                <a:cs typeface="Verdana"/>
              </a:rPr>
              <a:t>persistent</a:t>
            </a:r>
            <a:r>
              <a:rPr sz="2800" b="1" spc="-210" dirty="0">
                <a:latin typeface="Verdana"/>
                <a:cs typeface="Verdana"/>
              </a:rPr>
              <a:t> </a:t>
            </a:r>
            <a:r>
              <a:rPr sz="2800" b="1" spc="-340" dirty="0">
                <a:latin typeface="Verdana"/>
                <a:cs typeface="Verdana"/>
              </a:rPr>
              <a:t>sinus.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  <a:tab pos="6259195" algn="l"/>
              </a:tabLst>
            </a:pPr>
            <a:r>
              <a:rPr sz="2800" b="1" spc="-335" dirty="0">
                <a:latin typeface="Verdana"/>
                <a:cs typeface="Verdana"/>
              </a:rPr>
              <a:t>Instillation </a:t>
            </a:r>
            <a:r>
              <a:rPr sz="2800" b="1" spc="-270" dirty="0">
                <a:latin typeface="Verdana"/>
                <a:cs typeface="Verdana"/>
              </a:rPr>
              <a:t>of 1g </a:t>
            </a:r>
            <a:r>
              <a:rPr sz="2800" b="1" spc="-265" dirty="0">
                <a:latin typeface="Verdana"/>
                <a:cs typeface="Verdana"/>
              </a:rPr>
              <a:t>streptomycin </a:t>
            </a:r>
            <a:r>
              <a:rPr sz="2800" b="1" spc="-525" dirty="0">
                <a:latin typeface="Verdana"/>
                <a:cs typeface="Verdana"/>
              </a:rPr>
              <a:t>+/- </a:t>
            </a:r>
            <a:r>
              <a:rPr sz="2800" b="1" spc="-505" dirty="0">
                <a:latin typeface="Verdana"/>
                <a:cs typeface="Verdana"/>
              </a:rPr>
              <a:t>INH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295" dirty="0">
                <a:latin typeface="Verdana"/>
                <a:cs typeface="Verdana"/>
              </a:rPr>
              <a:t>solution </a:t>
            </a:r>
            <a:r>
              <a:rPr sz="2800" b="1" spc="-390" dirty="0">
                <a:latin typeface="Verdana"/>
                <a:cs typeface="Verdana"/>
              </a:rPr>
              <a:t>with  </a:t>
            </a:r>
            <a:r>
              <a:rPr sz="2800" b="1" spc="-229" dirty="0">
                <a:latin typeface="Verdana"/>
                <a:cs typeface="Verdana"/>
              </a:rPr>
              <a:t>closure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80" dirty="0">
                <a:latin typeface="Verdana"/>
                <a:cs typeface="Verdana"/>
              </a:rPr>
              <a:t>wound</a:t>
            </a:r>
            <a:r>
              <a:rPr sz="2800" b="1" spc="20" dirty="0">
                <a:latin typeface="Verdana"/>
                <a:cs typeface="Verdana"/>
              </a:rPr>
              <a:t> </a:t>
            </a:r>
            <a:r>
              <a:rPr sz="2800" b="1" spc="-350" dirty="0">
                <a:latin typeface="Verdana"/>
                <a:cs typeface="Verdana"/>
              </a:rPr>
              <a:t>without</a:t>
            </a:r>
            <a:r>
              <a:rPr sz="2800" b="1" spc="-165" dirty="0">
                <a:latin typeface="Verdana"/>
                <a:cs typeface="Verdana"/>
              </a:rPr>
              <a:t> </a:t>
            </a:r>
            <a:r>
              <a:rPr sz="2800" b="1" spc="-145" dirty="0">
                <a:latin typeface="Verdana"/>
                <a:cs typeface="Verdana"/>
              </a:rPr>
              <a:t>placing	</a:t>
            </a:r>
            <a:r>
              <a:rPr sz="2800" b="1" spc="-25" dirty="0">
                <a:latin typeface="Verdana"/>
                <a:cs typeface="Verdana"/>
              </a:rPr>
              <a:t>a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250" dirty="0">
                <a:latin typeface="Verdana"/>
                <a:cs typeface="Verdana"/>
              </a:rPr>
              <a:t>drain.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525" dirty="0">
                <a:solidFill>
                  <a:srgbClr val="FF0000"/>
                </a:solidFill>
                <a:latin typeface="Verdana"/>
                <a:cs typeface="Verdana"/>
              </a:rPr>
              <a:t>ATT</a:t>
            </a:r>
            <a:endParaRPr sz="2800">
              <a:latin typeface="Verdana"/>
              <a:cs typeface="Verdana"/>
            </a:endParaRPr>
          </a:p>
          <a:p>
            <a:pPr marL="411480">
              <a:lnSpc>
                <a:spcPct val="100000"/>
              </a:lnSpc>
              <a:spcBef>
                <a:spcPts val="994"/>
              </a:spcBef>
              <a:tabLst>
                <a:tab pos="1608455" algn="l"/>
              </a:tabLst>
            </a:pPr>
            <a:r>
              <a:rPr sz="2800" b="1" u="heavy" spc="-37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Verdana"/>
                <a:cs typeface="Verdana"/>
              </a:rPr>
              <a:t>NOTE:</a:t>
            </a:r>
            <a:r>
              <a:rPr sz="2800" b="1" spc="-375" dirty="0">
                <a:solidFill>
                  <a:srgbClr val="FFFF00"/>
                </a:solidFill>
                <a:latin typeface="Verdana"/>
                <a:cs typeface="Verdana"/>
              </a:rPr>
              <a:t>	</a:t>
            </a:r>
            <a:r>
              <a:rPr sz="2800" b="1" spc="-550" dirty="0">
                <a:latin typeface="Verdana"/>
                <a:cs typeface="Verdana"/>
              </a:rPr>
              <a:t>I&amp;D </a:t>
            </a:r>
            <a:r>
              <a:rPr sz="2800" b="1" spc="-300" dirty="0">
                <a:latin typeface="Verdana"/>
                <a:cs typeface="Verdana"/>
              </a:rPr>
              <a:t>not </a:t>
            </a:r>
            <a:r>
              <a:rPr sz="2800" b="1" spc="-265" dirty="0">
                <a:latin typeface="Verdana"/>
                <a:cs typeface="Verdana"/>
              </a:rPr>
              <a:t>done-persistent </a:t>
            </a:r>
            <a:r>
              <a:rPr sz="2800" b="1" spc="-625" dirty="0">
                <a:latin typeface="Verdana"/>
                <a:cs typeface="Verdana"/>
              </a:rPr>
              <a:t>TB</a:t>
            </a:r>
            <a:r>
              <a:rPr sz="2800" b="1" spc="-315" dirty="0">
                <a:latin typeface="Verdana"/>
                <a:cs typeface="Verdana"/>
              </a:rPr>
              <a:t> </a:t>
            </a:r>
            <a:r>
              <a:rPr sz="2800" b="1" spc="-335" dirty="0">
                <a:latin typeface="Verdana"/>
                <a:cs typeface="Verdana"/>
              </a:rPr>
              <a:t>sinus.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30283" y="3140962"/>
            <a:ext cx="2706624" cy="3717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952" y="1057097"/>
            <a:ext cx="7863840" cy="3171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24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Stage </a:t>
            </a:r>
            <a:r>
              <a:rPr sz="2800" b="1" u="heavy" spc="-27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of </a:t>
            </a:r>
            <a:r>
              <a:rPr sz="2800" b="1" u="heavy" spc="-18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collar </a:t>
            </a:r>
            <a:r>
              <a:rPr sz="2800" b="1" u="heavy" spc="-32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stud</a:t>
            </a:r>
            <a:r>
              <a:rPr sz="2800" b="1" u="heavy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22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Verdana"/>
                <a:cs typeface="Verdana"/>
              </a:rPr>
              <a:t>abscess:</a:t>
            </a:r>
            <a:endParaRPr sz="2800">
              <a:latin typeface="Verdana"/>
              <a:cs typeface="Verdana"/>
            </a:endParaRPr>
          </a:p>
          <a:p>
            <a:pPr marL="12700" marR="5080" indent="499745" algn="just">
              <a:lnSpc>
                <a:spcPct val="100000"/>
              </a:lnSpc>
              <a:spcBef>
                <a:spcPts val="2610"/>
              </a:spcBef>
            </a:pPr>
            <a:r>
              <a:rPr sz="2800" b="1" spc="-105" dirty="0">
                <a:latin typeface="Verdana"/>
                <a:cs typeface="Verdana"/>
              </a:rPr>
              <a:t>cold </a:t>
            </a:r>
            <a:r>
              <a:rPr sz="2800" b="1" spc="-200" dirty="0">
                <a:latin typeface="Verdana"/>
                <a:cs typeface="Verdana"/>
              </a:rPr>
              <a:t>abscess </a:t>
            </a:r>
            <a:r>
              <a:rPr sz="2800" b="1" spc="-335" dirty="0">
                <a:latin typeface="Verdana"/>
                <a:cs typeface="Verdana"/>
              </a:rPr>
              <a:t>ruptures </a:t>
            </a:r>
            <a:r>
              <a:rPr sz="2800" b="1" spc="-310" dirty="0">
                <a:latin typeface="Verdana"/>
                <a:cs typeface="Verdana"/>
              </a:rPr>
              <a:t>through </a:t>
            </a:r>
            <a:r>
              <a:rPr sz="2800" b="1" spc="-95" dirty="0">
                <a:latin typeface="Verdana"/>
                <a:cs typeface="Verdana"/>
              </a:rPr>
              <a:t>deep </a:t>
            </a:r>
            <a:r>
              <a:rPr sz="2800" b="1" spc="-175" dirty="0">
                <a:latin typeface="Verdana"/>
                <a:cs typeface="Verdana"/>
              </a:rPr>
              <a:t>fascia  </a:t>
            </a:r>
            <a:r>
              <a:rPr sz="2800" b="1" spc="-300" dirty="0">
                <a:latin typeface="Verdana"/>
                <a:cs typeface="Verdana"/>
              </a:rPr>
              <a:t>forming </a:t>
            </a:r>
            <a:r>
              <a:rPr sz="2800" b="1" spc="-175" dirty="0">
                <a:latin typeface="Verdana"/>
                <a:cs typeface="Verdana"/>
              </a:rPr>
              <a:t>an </a:t>
            </a:r>
            <a:r>
              <a:rPr sz="2800" b="1" spc="-260" dirty="0">
                <a:latin typeface="Verdana"/>
                <a:cs typeface="Verdana"/>
              </a:rPr>
              <a:t>another </a:t>
            </a:r>
            <a:r>
              <a:rPr sz="2800" b="1" spc="-290" dirty="0">
                <a:latin typeface="Verdana"/>
                <a:cs typeface="Verdana"/>
              </a:rPr>
              <a:t>swelling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229" dirty="0">
                <a:latin typeface="Verdana"/>
                <a:cs typeface="Verdana"/>
              </a:rPr>
              <a:t>sub-cutaneous  </a:t>
            </a:r>
            <a:r>
              <a:rPr sz="2800" b="1" spc="-180" dirty="0">
                <a:latin typeface="Verdana"/>
                <a:cs typeface="Verdana"/>
              </a:rPr>
              <a:t>plane.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75" dirty="0">
                <a:latin typeface="Verdana"/>
                <a:cs typeface="Verdana"/>
              </a:rPr>
              <a:t>Fluctuant, </a:t>
            </a:r>
            <a:r>
              <a:rPr sz="2800" b="1" spc="-235" dirty="0">
                <a:latin typeface="Verdana"/>
                <a:cs typeface="Verdana"/>
              </a:rPr>
              <a:t>adherent </a:t>
            </a:r>
            <a:r>
              <a:rPr sz="2800" b="1" spc="-285" dirty="0">
                <a:latin typeface="Verdana"/>
                <a:cs typeface="Verdana"/>
              </a:rPr>
              <a:t>to</a:t>
            </a:r>
            <a:r>
              <a:rPr sz="2800" b="1" spc="-20" dirty="0">
                <a:latin typeface="Verdana"/>
                <a:cs typeface="Verdana"/>
              </a:rPr>
              <a:t> </a:t>
            </a:r>
            <a:r>
              <a:rPr sz="2800" b="1" spc="-310" dirty="0">
                <a:latin typeface="Verdana"/>
                <a:cs typeface="Verdana"/>
              </a:rPr>
              <a:t>skin.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80" dirty="0">
                <a:latin typeface="Verdana"/>
                <a:cs typeface="Verdana"/>
              </a:rPr>
              <a:t>Treated </a:t>
            </a:r>
            <a:r>
              <a:rPr sz="2800" b="1" spc="-225" dirty="0">
                <a:latin typeface="Verdana"/>
                <a:cs typeface="Verdana"/>
              </a:rPr>
              <a:t>like </a:t>
            </a:r>
            <a:r>
              <a:rPr sz="2800" b="1" spc="-25" dirty="0">
                <a:latin typeface="Verdana"/>
                <a:cs typeface="Verdana"/>
              </a:rPr>
              <a:t>a </a:t>
            </a:r>
            <a:r>
              <a:rPr sz="2800" b="1" spc="-105" dirty="0">
                <a:latin typeface="Verdana"/>
                <a:cs typeface="Verdana"/>
              </a:rPr>
              <a:t>cold</a:t>
            </a:r>
            <a:r>
              <a:rPr sz="2800" b="1" spc="-155" dirty="0">
                <a:latin typeface="Verdana"/>
                <a:cs typeface="Verdana"/>
              </a:rPr>
              <a:t> </a:t>
            </a:r>
            <a:r>
              <a:rPr sz="2800" b="1" spc="-204" dirty="0">
                <a:latin typeface="Verdana"/>
                <a:cs typeface="Verdana"/>
              </a:rPr>
              <a:t>abscess.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55280" y="3223260"/>
            <a:ext cx="4020312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3715" y="772109"/>
            <a:ext cx="3832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204" dirty="0">
                <a:solidFill>
                  <a:srgbClr val="AC640D"/>
                </a:solidFill>
                <a:uFill>
                  <a:solidFill>
                    <a:srgbClr val="AC640D"/>
                  </a:solidFill>
                </a:uFill>
              </a:rPr>
              <a:t>Collar </a:t>
            </a:r>
            <a:r>
              <a:rPr u="heavy" spc="-370" dirty="0">
                <a:solidFill>
                  <a:srgbClr val="AC640D"/>
                </a:solidFill>
                <a:uFill>
                  <a:solidFill>
                    <a:srgbClr val="AC640D"/>
                  </a:solidFill>
                </a:uFill>
              </a:rPr>
              <a:t>stud</a:t>
            </a:r>
            <a:r>
              <a:rPr u="heavy" spc="-240" dirty="0">
                <a:solidFill>
                  <a:srgbClr val="AC640D"/>
                </a:solidFill>
                <a:uFill>
                  <a:solidFill>
                    <a:srgbClr val="AC640D"/>
                  </a:solidFill>
                </a:uFill>
              </a:rPr>
              <a:t> </a:t>
            </a:r>
            <a:r>
              <a:rPr u="heavy" spc="-225" dirty="0">
                <a:solidFill>
                  <a:srgbClr val="AC640D"/>
                </a:solidFill>
                <a:uFill>
                  <a:solidFill>
                    <a:srgbClr val="AC640D"/>
                  </a:solidFill>
                </a:uFill>
              </a:rPr>
              <a:t>abscess</a:t>
            </a:r>
          </a:p>
        </p:txBody>
      </p:sp>
      <p:sp>
        <p:nvSpPr>
          <p:cNvPr id="3" name="object 3"/>
          <p:cNvSpPr/>
          <p:nvPr/>
        </p:nvSpPr>
        <p:spPr>
          <a:xfrm>
            <a:off x="4364735" y="1927860"/>
            <a:ext cx="3781044" cy="3781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9300"/>
            <a:ext cx="28155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27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</a:rPr>
              <a:t>Stage </a:t>
            </a:r>
            <a:r>
              <a:rPr u="heavy" spc="-30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</a:rPr>
              <a:t>of</a:t>
            </a:r>
            <a:r>
              <a:rPr u="heavy" spc="-204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</a:rPr>
              <a:t> </a:t>
            </a:r>
            <a:r>
              <a:rPr u="heavy" spc="-40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</a:rPr>
              <a:t>sinus: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8270" y="1528698"/>
            <a:ext cx="7991475" cy="2967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36245" indent="-342900">
              <a:lnSpc>
                <a:spcPct val="100000"/>
              </a:lnSpc>
              <a:spcBef>
                <a:spcPts val="9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190" dirty="0">
                <a:latin typeface="Verdana"/>
                <a:cs typeface="Verdana"/>
              </a:rPr>
              <a:t>collar </a:t>
            </a:r>
            <a:r>
              <a:rPr sz="2800" b="1" spc="-325" dirty="0">
                <a:latin typeface="Verdana"/>
                <a:cs typeface="Verdana"/>
              </a:rPr>
              <a:t>stud </a:t>
            </a:r>
            <a:r>
              <a:rPr sz="2800" b="1" spc="-200" dirty="0">
                <a:latin typeface="Verdana"/>
                <a:cs typeface="Verdana"/>
              </a:rPr>
              <a:t>abscess </a:t>
            </a:r>
            <a:r>
              <a:rPr sz="2800" b="1" spc="-375" dirty="0">
                <a:latin typeface="Verdana"/>
                <a:cs typeface="Verdana"/>
              </a:rPr>
              <a:t>bursts </a:t>
            </a:r>
            <a:r>
              <a:rPr sz="2800" b="1" spc="-300" dirty="0">
                <a:latin typeface="Verdana"/>
                <a:cs typeface="Verdana"/>
              </a:rPr>
              <a:t>out </a:t>
            </a:r>
            <a:r>
              <a:rPr sz="2800" b="1" spc="-175" dirty="0">
                <a:latin typeface="Verdana"/>
                <a:cs typeface="Verdana"/>
              </a:rPr>
              <a:t>leading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25" dirty="0">
                <a:latin typeface="Verdana"/>
                <a:cs typeface="Verdana"/>
              </a:rPr>
              <a:t>a  </a:t>
            </a:r>
            <a:r>
              <a:rPr sz="2800" b="1" spc="-310" dirty="0">
                <a:latin typeface="Verdana"/>
                <a:cs typeface="Verdana"/>
              </a:rPr>
              <a:t>persistent </a:t>
            </a:r>
            <a:r>
              <a:rPr sz="2800" b="1" spc="-220" dirty="0">
                <a:latin typeface="Verdana"/>
                <a:cs typeface="Verdana"/>
              </a:rPr>
              <a:t>discharging</a:t>
            </a:r>
            <a:r>
              <a:rPr sz="2800" b="1" spc="-35" dirty="0">
                <a:latin typeface="Verdana"/>
                <a:cs typeface="Verdana"/>
              </a:rPr>
              <a:t> </a:t>
            </a:r>
            <a:r>
              <a:rPr sz="2800" b="1" spc="-340" dirty="0">
                <a:latin typeface="Verdana"/>
                <a:cs typeface="Verdana"/>
              </a:rPr>
              <a:t>sinus.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65" dirty="0">
                <a:latin typeface="Verdana"/>
                <a:cs typeface="Verdana"/>
              </a:rPr>
              <a:t>Can </a:t>
            </a:r>
            <a:r>
              <a:rPr sz="2800" b="1" spc="-95" dirty="0">
                <a:latin typeface="Verdana"/>
                <a:cs typeface="Verdana"/>
              </a:rPr>
              <a:t>be </a:t>
            </a:r>
            <a:r>
              <a:rPr sz="2800" b="1" spc="-265" dirty="0">
                <a:latin typeface="Verdana"/>
                <a:cs typeface="Verdana"/>
              </a:rPr>
              <a:t>multiple, </a:t>
            </a:r>
            <a:r>
              <a:rPr sz="2800" b="1" spc="-245" dirty="0">
                <a:latin typeface="Verdana"/>
                <a:cs typeface="Verdana"/>
              </a:rPr>
              <a:t>wide </a:t>
            </a:r>
            <a:r>
              <a:rPr sz="2800" b="1" spc="-204" dirty="0">
                <a:latin typeface="Verdana"/>
                <a:cs typeface="Verdana"/>
              </a:rPr>
              <a:t>opening, </a:t>
            </a:r>
            <a:r>
              <a:rPr sz="2800" b="1" spc="-250" dirty="0">
                <a:latin typeface="Verdana"/>
                <a:cs typeface="Verdana"/>
              </a:rPr>
              <a:t>undermined  </a:t>
            </a:r>
            <a:r>
              <a:rPr sz="2800" b="1" spc="-175" dirty="0">
                <a:latin typeface="Verdana"/>
                <a:cs typeface="Verdana"/>
              </a:rPr>
              <a:t>edges,</a:t>
            </a:r>
            <a:r>
              <a:rPr sz="2800" b="1" spc="-160" dirty="0">
                <a:latin typeface="Verdana"/>
                <a:cs typeface="Verdana"/>
              </a:rPr>
              <a:t> </a:t>
            </a:r>
            <a:r>
              <a:rPr sz="2800" b="1" spc="-220" dirty="0">
                <a:latin typeface="Verdana"/>
                <a:cs typeface="Verdana"/>
              </a:rPr>
              <a:t>non-mobile.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365" dirty="0">
                <a:latin typeface="Verdana"/>
                <a:cs typeface="Verdana"/>
              </a:rPr>
              <a:t>Bluish </a:t>
            </a:r>
            <a:r>
              <a:rPr sz="2800" b="1" spc="-229" dirty="0">
                <a:latin typeface="Verdana"/>
                <a:cs typeface="Verdana"/>
              </a:rPr>
              <a:t>discoloration </a:t>
            </a:r>
            <a:r>
              <a:rPr sz="2800" b="1" spc="-240" dirty="0">
                <a:latin typeface="Verdana"/>
                <a:cs typeface="Verdana"/>
              </a:rPr>
              <a:t>around </a:t>
            </a:r>
            <a:r>
              <a:rPr sz="2800" b="1" spc="-275" dirty="0">
                <a:latin typeface="Verdana"/>
                <a:cs typeface="Verdana"/>
              </a:rPr>
              <a:t>the</a:t>
            </a:r>
            <a:r>
              <a:rPr sz="2800" b="1" spc="-455" dirty="0">
                <a:latin typeface="Verdana"/>
                <a:cs typeface="Verdana"/>
              </a:rPr>
              <a:t> </a:t>
            </a:r>
            <a:r>
              <a:rPr sz="2800" b="1" spc="-175" dirty="0">
                <a:latin typeface="Verdana"/>
                <a:cs typeface="Verdana"/>
              </a:rPr>
              <a:t>edges.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NO</a:t>
            </a:r>
            <a:r>
              <a:rPr sz="2800" b="1" u="heavy" spc="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2800" b="1" u="heavy" spc="-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INDURATION.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0880" y="3997450"/>
            <a:ext cx="3578352" cy="27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9091" y="604265"/>
            <a:ext cx="3931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spc="-20" dirty="0">
                <a:solidFill>
                  <a:srgbClr val="00AF50"/>
                </a:solidFill>
                <a:latin typeface="Arial Black"/>
                <a:cs typeface="Arial Black"/>
              </a:rPr>
              <a:t>INVESTIGATIONS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8270" y="1303934"/>
            <a:ext cx="8219440" cy="433070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0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  <a:tab pos="3233420" algn="l"/>
                <a:tab pos="5417820" algn="l"/>
              </a:tabLst>
            </a:pPr>
            <a:r>
              <a:rPr sz="2800" b="1" spc="-254" dirty="0">
                <a:latin typeface="Verdana"/>
                <a:cs typeface="Verdana"/>
              </a:rPr>
              <a:t>Hematocrit,</a:t>
            </a:r>
            <a:r>
              <a:rPr sz="2800" b="1" spc="-160" dirty="0">
                <a:latin typeface="Verdana"/>
                <a:cs typeface="Verdana"/>
              </a:rPr>
              <a:t> </a:t>
            </a:r>
            <a:r>
              <a:rPr sz="2800" b="1" spc="-525" dirty="0">
                <a:latin typeface="Verdana"/>
                <a:cs typeface="Verdana"/>
              </a:rPr>
              <a:t>ESR	</a:t>
            </a:r>
            <a:r>
              <a:rPr sz="2800" b="1" spc="-229" dirty="0">
                <a:latin typeface="Verdana"/>
                <a:cs typeface="Verdana"/>
              </a:rPr>
              <a:t>,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275" dirty="0">
                <a:latin typeface="Verdana"/>
                <a:cs typeface="Verdana"/>
              </a:rPr>
              <a:t>S.albumin	</a:t>
            </a:r>
            <a:r>
              <a:rPr sz="2800" b="1" spc="-229" dirty="0">
                <a:latin typeface="Verdana"/>
                <a:cs typeface="Verdana"/>
              </a:rPr>
              <a:t>,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270" dirty="0">
                <a:latin typeface="Verdana"/>
                <a:cs typeface="Verdana"/>
              </a:rPr>
              <a:t>S.globulin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Arial"/>
              <a:buChar char="•"/>
              <a:tabLst>
                <a:tab pos="455930" algn="l"/>
                <a:tab pos="456565" algn="l"/>
              </a:tabLst>
            </a:pPr>
            <a:r>
              <a:rPr sz="2800" b="1" spc="-185" dirty="0">
                <a:solidFill>
                  <a:srgbClr val="C00000"/>
                </a:solidFill>
                <a:latin typeface="Verdana"/>
                <a:cs typeface="Verdana"/>
              </a:rPr>
              <a:t>FNAC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54" dirty="0">
                <a:latin typeface="Verdana"/>
                <a:cs typeface="Verdana"/>
              </a:rPr>
              <a:t>lymph </a:t>
            </a:r>
            <a:r>
              <a:rPr sz="2800" b="1" spc="-220" dirty="0">
                <a:latin typeface="Verdana"/>
                <a:cs typeface="Verdana"/>
              </a:rPr>
              <a:t>nodes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275" dirty="0">
                <a:latin typeface="Verdana"/>
                <a:cs typeface="Verdana"/>
              </a:rPr>
              <a:t>smear </a:t>
            </a:r>
            <a:r>
              <a:rPr sz="2800" b="1" spc="-345" dirty="0">
                <a:latin typeface="Verdana"/>
                <a:cs typeface="Verdana"/>
              </a:rPr>
              <a:t>for </a:t>
            </a:r>
            <a:r>
              <a:rPr sz="2800" b="1" spc="-370" dirty="0">
                <a:latin typeface="Verdana"/>
                <a:cs typeface="Verdana"/>
              </a:rPr>
              <a:t>AFB </a:t>
            </a:r>
            <a:r>
              <a:rPr sz="2800" b="1" spc="-160" dirty="0">
                <a:latin typeface="Verdana"/>
                <a:cs typeface="Verdana"/>
              </a:rPr>
              <a:t>and  </a:t>
            </a:r>
            <a:r>
              <a:rPr sz="2800" b="1" spc="-345" dirty="0">
                <a:latin typeface="Verdana"/>
                <a:cs typeface="Verdana"/>
              </a:rPr>
              <a:t>C/S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35" dirty="0">
                <a:solidFill>
                  <a:srgbClr val="C00000"/>
                </a:solidFill>
                <a:latin typeface="Verdana"/>
                <a:cs typeface="Verdana"/>
              </a:rPr>
              <a:t>Open </a:t>
            </a:r>
            <a:r>
              <a:rPr sz="2800" b="1" spc="-160" dirty="0">
                <a:solidFill>
                  <a:srgbClr val="C00000"/>
                </a:solidFill>
                <a:latin typeface="Verdana"/>
                <a:cs typeface="Verdana"/>
              </a:rPr>
              <a:t>node </a:t>
            </a:r>
            <a:r>
              <a:rPr sz="2800" b="1" spc="-220" dirty="0">
                <a:solidFill>
                  <a:srgbClr val="C00000"/>
                </a:solidFill>
                <a:latin typeface="Verdana"/>
                <a:cs typeface="Verdana"/>
              </a:rPr>
              <a:t>biopsy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50" dirty="0">
                <a:latin typeface="Verdana"/>
                <a:cs typeface="Verdana"/>
              </a:rPr>
              <a:t>lymph</a:t>
            </a:r>
            <a:r>
              <a:rPr sz="2800" b="1" spc="-75" dirty="0">
                <a:latin typeface="Verdana"/>
                <a:cs typeface="Verdana"/>
              </a:rPr>
              <a:t> </a:t>
            </a:r>
            <a:r>
              <a:rPr sz="2800" b="1" spc="-220" dirty="0">
                <a:latin typeface="Verdana"/>
                <a:cs typeface="Verdana"/>
              </a:rPr>
              <a:t>nodes.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95" dirty="0">
                <a:solidFill>
                  <a:srgbClr val="C00000"/>
                </a:solidFill>
                <a:latin typeface="Verdana"/>
                <a:cs typeface="Verdana"/>
              </a:rPr>
              <a:t>Edge </a:t>
            </a:r>
            <a:r>
              <a:rPr sz="2800" b="1" spc="-215" dirty="0">
                <a:solidFill>
                  <a:srgbClr val="C00000"/>
                </a:solidFill>
                <a:latin typeface="Verdana"/>
                <a:cs typeface="Verdana"/>
              </a:rPr>
              <a:t>biopsy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325" dirty="0">
                <a:latin typeface="Verdana"/>
                <a:cs typeface="Verdana"/>
              </a:rPr>
              <a:t>sinus-</a:t>
            </a:r>
            <a:r>
              <a:rPr sz="2800" b="1" spc="-5" dirty="0">
                <a:latin typeface="Verdana"/>
                <a:cs typeface="Verdana"/>
              </a:rPr>
              <a:t> </a:t>
            </a:r>
            <a:r>
              <a:rPr sz="2800" b="1" spc="-235" dirty="0">
                <a:latin typeface="Verdana"/>
                <a:cs typeface="Verdana"/>
              </a:rPr>
              <a:t>granuloma.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70" dirty="0">
                <a:solidFill>
                  <a:srgbClr val="C00000"/>
                </a:solidFill>
                <a:latin typeface="Verdana"/>
                <a:cs typeface="Verdana"/>
              </a:rPr>
              <a:t>mantoux</a:t>
            </a:r>
            <a:r>
              <a:rPr sz="2800" b="1" spc="-17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800" b="1" spc="-345" dirty="0">
                <a:solidFill>
                  <a:srgbClr val="C00000"/>
                </a:solidFill>
                <a:latin typeface="Verdana"/>
                <a:cs typeface="Verdana"/>
              </a:rPr>
              <a:t>test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20" dirty="0">
                <a:solidFill>
                  <a:srgbClr val="C00000"/>
                </a:solidFill>
                <a:latin typeface="Verdana"/>
                <a:cs typeface="Verdana"/>
              </a:rPr>
              <a:t>Chest </a:t>
            </a:r>
            <a:r>
              <a:rPr sz="2800" b="1" spc="-235" dirty="0">
                <a:solidFill>
                  <a:srgbClr val="C00000"/>
                </a:solidFill>
                <a:latin typeface="Verdana"/>
                <a:cs typeface="Verdana"/>
              </a:rPr>
              <a:t>X</a:t>
            </a:r>
            <a:r>
              <a:rPr sz="2800" b="1" spc="-13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800" b="1" spc="-240" dirty="0">
                <a:solidFill>
                  <a:srgbClr val="C00000"/>
                </a:solidFill>
                <a:latin typeface="Verdana"/>
                <a:cs typeface="Verdana"/>
              </a:rPr>
              <a:t>ray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50" dirty="0">
                <a:solidFill>
                  <a:srgbClr val="C00000"/>
                </a:solidFill>
                <a:latin typeface="Verdana"/>
                <a:cs typeface="Verdana"/>
              </a:rPr>
              <a:t>Sputum </a:t>
            </a:r>
            <a:r>
              <a:rPr sz="2800" b="1" spc="-345" dirty="0">
                <a:solidFill>
                  <a:srgbClr val="C00000"/>
                </a:solidFill>
                <a:latin typeface="Verdana"/>
                <a:cs typeface="Verdana"/>
              </a:rPr>
              <a:t>for</a:t>
            </a:r>
            <a:r>
              <a:rPr sz="2800" b="1" spc="1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800" b="1" spc="-370" dirty="0">
                <a:solidFill>
                  <a:srgbClr val="C00000"/>
                </a:solidFill>
                <a:latin typeface="Verdana"/>
                <a:cs typeface="Verdana"/>
              </a:rPr>
              <a:t>AFB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65291" y="1548383"/>
            <a:ext cx="111252" cy="233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8035" y="1548383"/>
            <a:ext cx="124968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93452" y="1514855"/>
            <a:ext cx="177165" cy="259079"/>
          </a:xfrm>
          <a:custGeom>
            <a:avLst/>
            <a:gdLst/>
            <a:ahLst/>
            <a:cxnLst/>
            <a:rect l="l" t="t" r="r" b="b"/>
            <a:pathLst>
              <a:path w="177165" h="259080">
                <a:moveTo>
                  <a:pt x="132588" y="88392"/>
                </a:moveTo>
                <a:lnTo>
                  <a:pt x="44196" y="88392"/>
                </a:lnTo>
                <a:lnTo>
                  <a:pt x="44196" y="259080"/>
                </a:lnTo>
                <a:lnTo>
                  <a:pt x="132588" y="259080"/>
                </a:lnTo>
                <a:lnTo>
                  <a:pt x="132588" y="88392"/>
                </a:lnTo>
                <a:close/>
              </a:path>
              <a:path w="177165" h="259080">
                <a:moveTo>
                  <a:pt x="88392" y="0"/>
                </a:moveTo>
                <a:lnTo>
                  <a:pt x="0" y="88392"/>
                </a:lnTo>
                <a:lnTo>
                  <a:pt x="176783" y="88392"/>
                </a:lnTo>
                <a:lnTo>
                  <a:pt x="88392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93452" y="1514855"/>
            <a:ext cx="177165" cy="259079"/>
          </a:xfrm>
          <a:custGeom>
            <a:avLst/>
            <a:gdLst/>
            <a:ahLst/>
            <a:cxnLst/>
            <a:rect l="l" t="t" r="r" b="b"/>
            <a:pathLst>
              <a:path w="177165" h="259080">
                <a:moveTo>
                  <a:pt x="0" y="88392"/>
                </a:moveTo>
                <a:lnTo>
                  <a:pt x="88392" y="0"/>
                </a:lnTo>
                <a:lnTo>
                  <a:pt x="176783" y="88392"/>
                </a:lnTo>
                <a:lnTo>
                  <a:pt x="132588" y="88392"/>
                </a:lnTo>
                <a:lnTo>
                  <a:pt x="132588" y="259080"/>
                </a:lnTo>
                <a:lnTo>
                  <a:pt x="44196" y="259080"/>
                </a:lnTo>
                <a:lnTo>
                  <a:pt x="44196" y="88392"/>
                </a:lnTo>
                <a:lnTo>
                  <a:pt x="0" y="88392"/>
                </a:lnTo>
                <a:close/>
              </a:path>
            </a:pathLst>
          </a:custGeom>
          <a:ln w="15239">
            <a:solidFill>
              <a:srgbClr val="AA61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650824"/>
            <a:ext cx="8253730" cy="2229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sz="2800" b="1" spc="-290" dirty="0">
                <a:latin typeface="Verdana"/>
                <a:cs typeface="Verdana"/>
              </a:rPr>
              <a:t>Sometimes, </a:t>
            </a:r>
            <a:r>
              <a:rPr sz="2800" b="1" spc="-320" dirty="0">
                <a:solidFill>
                  <a:srgbClr val="C00000"/>
                </a:solidFill>
                <a:latin typeface="Verdana"/>
                <a:cs typeface="Verdana"/>
              </a:rPr>
              <a:t>USG </a:t>
            </a:r>
            <a:r>
              <a:rPr sz="2800" b="1" spc="-130" dirty="0">
                <a:solidFill>
                  <a:srgbClr val="C00000"/>
                </a:solidFill>
                <a:latin typeface="Verdana"/>
                <a:cs typeface="Verdana"/>
              </a:rPr>
              <a:t>neck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170" dirty="0">
                <a:latin typeface="Verdana"/>
                <a:cs typeface="Verdana"/>
              </a:rPr>
              <a:t>detect </a:t>
            </a:r>
            <a:r>
              <a:rPr sz="2800" b="1" spc="-105" dirty="0">
                <a:latin typeface="Verdana"/>
                <a:cs typeface="Verdana"/>
              </a:rPr>
              <a:t>cold</a:t>
            </a:r>
            <a:r>
              <a:rPr sz="2800" b="1" spc="160" dirty="0">
                <a:latin typeface="Verdana"/>
                <a:cs typeface="Verdana"/>
              </a:rPr>
              <a:t> </a:t>
            </a:r>
            <a:r>
              <a:rPr sz="2800" b="1" spc="-200" dirty="0">
                <a:latin typeface="Verdana"/>
                <a:cs typeface="Verdana"/>
              </a:rPr>
              <a:t>abscess.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290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140" dirty="0">
                <a:latin typeface="Verdana"/>
                <a:cs typeface="Verdana"/>
              </a:rPr>
              <a:t>Hypoechoeic </a:t>
            </a:r>
            <a:r>
              <a:rPr sz="2800" b="1" spc="-285" dirty="0">
                <a:latin typeface="Verdana"/>
                <a:cs typeface="Verdana"/>
              </a:rPr>
              <a:t>lesions </a:t>
            </a:r>
            <a:r>
              <a:rPr sz="2800" b="1" spc="-390" dirty="0">
                <a:latin typeface="Verdana"/>
                <a:cs typeface="Verdana"/>
              </a:rPr>
              <a:t>with </a:t>
            </a:r>
            <a:r>
              <a:rPr sz="2800" b="1" spc="-285" dirty="0">
                <a:latin typeface="Verdana"/>
                <a:cs typeface="Verdana"/>
              </a:rPr>
              <a:t>internal </a:t>
            </a:r>
            <a:r>
              <a:rPr sz="2800" b="1" spc="-155" dirty="0">
                <a:latin typeface="Verdana"/>
                <a:cs typeface="Verdana"/>
              </a:rPr>
              <a:t>echoes </a:t>
            </a:r>
            <a:r>
              <a:rPr sz="2800" b="1" spc="-409" dirty="0">
                <a:latin typeface="Verdana"/>
                <a:cs typeface="Verdana"/>
              </a:rPr>
              <a:t>S/O  </a:t>
            </a:r>
            <a:r>
              <a:rPr sz="2800" b="1" spc="-254" dirty="0">
                <a:latin typeface="Verdana"/>
                <a:cs typeface="Verdana"/>
              </a:rPr>
              <a:t>debris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340" dirty="0">
                <a:latin typeface="Verdana"/>
                <a:cs typeface="Verdana"/>
              </a:rPr>
              <a:t>within.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140" dirty="0">
                <a:latin typeface="Verdana"/>
                <a:cs typeface="Verdana"/>
              </a:rPr>
              <a:t>Guided </a:t>
            </a:r>
            <a:r>
              <a:rPr sz="2800" b="1" spc="-260" dirty="0">
                <a:latin typeface="Verdana"/>
                <a:cs typeface="Verdana"/>
              </a:rPr>
              <a:t>aspiration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105" dirty="0">
                <a:latin typeface="Verdana"/>
                <a:cs typeface="Verdana"/>
              </a:rPr>
              <a:t>cold</a:t>
            </a:r>
            <a:r>
              <a:rPr sz="2800" b="1" spc="-5" dirty="0">
                <a:latin typeface="Verdana"/>
                <a:cs typeface="Verdana"/>
              </a:rPr>
              <a:t> </a:t>
            </a:r>
            <a:r>
              <a:rPr sz="2800" b="1" spc="-204" dirty="0">
                <a:latin typeface="Verdana"/>
                <a:cs typeface="Verdana"/>
              </a:rPr>
              <a:t>abscess.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69564" y="3342132"/>
            <a:ext cx="6758940" cy="3366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3715" y="481330"/>
            <a:ext cx="28244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spc="-5" dirty="0">
                <a:solidFill>
                  <a:srgbClr val="00AF50"/>
                </a:solidFill>
                <a:latin typeface="Arial Black"/>
                <a:cs typeface="Arial Black"/>
              </a:rPr>
              <a:t>TRE</a:t>
            </a:r>
            <a:r>
              <a:rPr b="0" u="none" spc="-210" dirty="0">
                <a:solidFill>
                  <a:srgbClr val="00AF50"/>
                </a:solidFill>
                <a:latin typeface="Arial Black"/>
                <a:cs typeface="Arial Black"/>
              </a:rPr>
              <a:t>A</a:t>
            </a:r>
            <a:r>
              <a:rPr b="0" u="none" spc="-5" dirty="0">
                <a:solidFill>
                  <a:srgbClr val="00AF50"/>
                </a:solidFill>
                <a:latin typeface="Arial Black"/>
                <a:cs typeface="Arial Black"/>
              </a:rPr>
              <a:t>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0051" y="1263547"/>
            <a:ext cx="8380730" cy="156210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E78612"/>
              </a:buClr>
              <a:buFont typeface="Wingdings"/>
              <a:buChar char=""/>
              <a:tabLst>
                <a:tab pos="356235" algn="l"/>
              </a:tabLst>
            </a:pPr>
            <a:r>
              <a:rPr sz="2800" b="1" spc="-525" dirty="0">
                <a:solidFill>
                  <a:srgbClr val="001F5F"/>
                </a:solidFill>
                <a:latin typeface="Verdana"/>
                <a:cs typeface="Verdana"/>
              </a:rPr>
              <a:t>ATT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"/>
              <a:tabLst>
                <a:tab pos="356235" algn="l"/>
              </a:tabLst>
            </a:pPr>
            <a:r>
              <a:rPr sz="2800" b="1" spc="-265" dirty="0">
                <a:solidFill>
                  <a:srgbClr val="001F5F"/>
                </a:solidFill>
                <a:latin typeface="Verdana"/>
                <a:cs typeface="Verdana"/>
              </a:rPr>
              <a:t>Excision </a:t>
            </a:r>
            <a:r>
              <a:rPr sz="2800" b="1" spc="-270" dirty="0">
                <a:solidFill>
                  <a:srgbClr val="001F5F"/>
                </a:solidFill>
                <a:latin typeface="Verdana"/>
                <a:cs typeface="Verdana"/>
              </a:rPr>
              <a:t>of </a:t>
            </a:r>
            <a:r>
              <a:rPr sz="2800" b="1" spc="-360" dirty="0">
                <a:solidFill>
                  <a:srgbClr val="001F5F"/>
                </a:solidFill>
                <a:latin typeface="Verdana"/>
                <a:cs typeface="Verdana"/>
              </a:rPr>
              <a:t>sinus </a:t>
            </a:r>
            <a:r>
              <a:rPr sz="2800" b="1" spc="-254" dirty="0">
                <a:solidFill>
                  <a:srgbClr val="001F5F"/>
                </a:solidFill>
                <a:latin typeface="Verdana"/>
                <a:cs typeface="Verdana"/>
              </a:rPr>
              <a:t>tract </a:t>
            </a:r>
            <a:r>
              <a:rPr sz="2800" b="1" spc="-390" dirty="0">
                <a:latin typeface="Verdana"/>
                <a:cs typeface="Verdana"/>
              </a:rPr>
              <a:t>with </a:t>
            </a:r>
            <a:r>
              <a:rPr sz="2800" b="1" spc="-220" dirty="0">
                <a:latin typeface="Verdana"/>
                <a:cs typeface="Verdana"/>
              </a:rPr>
              <a:t>excision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195" dirty="0">
                <a:latin typeface="Verdana"/>
                <a:cs typeface="Verdana"/>
              </a:rPr>
              <a:t>diseased  </a:t>
            </a:r>
            <a:r>
              <a:rPr sz="2800" b="1" spc="-254" dirty="0">
                <a:latin typeface="Verdana"/>
                <a:cs typeface="Verdana"/>
              </a:rPr>
              <a:t>lymph</a:t>
            </a:r>
            <a:r>
              <a:rPr sz="2800" b="1" spc="-160" dirty="0">
                <a:latin typeface="Verdana"/>
                <a:cs typeface="Verdana"/>
              </a:rPr>
              <a:t> </a:t>
            </a:r>
            <a:r>
              <a:rPr sz="2800" b="1" spc="-225" dirty="0">
                <a:latin typeface="Verdana"/>
                <a:cs typeface="Verdana"/>
              </a:rPr>
              <a:t>nodes.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5807" y="3171444"/>
            <a:ext cx="3311652" cy="331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8270" y="933704"/>
            <a:ext cx="18853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509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FISTULA: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2492" y="2078735"/>
            <a:ext cx="560832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0151" y="2043683"/>
            <a:ext cx="2278379" cy="736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8272" y="2497835"/>
            <a:ext cx="1882139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1561" y="2132838"/>
            <a:ext cx="8539480" cy="31984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5600" marR="5080" indent="-342900">
              <a:lnSpc>
                <a:spcPts val="2820"/>
              </a:lnSpc>
              <a:spcBef>
                <a:spcPts val="44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u="heavy" spc="-2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ABNORMAL</a:t>
            </a:r>
            <a:r>
              <a:rPr sz="2600" b="1" spc="-2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600" b="1" spc="-190" dirty="0">
                <a:latin typeface="Verdana"/>
                <a:cs typeface="Verdana"/>
              </a:rPr>
              <a:t>communication </a:t>
            </a:r>
            <a:r>
              <a:rPr sz="2600" b="1" spc="-210" dirty="0">
                <a:latin typeface="Verdana"/>
                <a:cs typeface="Verdana"/>
              </a:rPr>
              <a:t>between </a:t>
            </a:r>
            <a:r>
              <a:rPr sz="2600" b="1" spc="-245" dirty="0">
                <a:latin typeface="Verdana"/>
                <a:cs typeface="Verdana"/>
              </a:rPr>
              <a:t>lumen </a:t>
            </a:r>
            <a:r>
              <a:rPr sz="2600" b="1" spc="-250" dirty="0">
                <a:latin typeface="Verdana"/>
                <a:cs typeface="Verdana"/>
              </a:rPr>
              <a:t>of </a:t>
            </a:r>
            <a:r>
              <a:rPr sz="2600" b="1" spc="-165" dirty="0">
                <a:latin typeface="Verdana"/>
                <a:cs typeface="Verdana"/>
              </a:rPr>
              <a:t>one  </a:t>
            </a:r>
            <a:r>
              <a:rPr sz="2600" b="1" spc="-240" dirty="0">
                <a:latin typeface="Verdana"/>
                <a:cs typeface="Verdana"/>
              </a:rPr>
              <a:t>viscus </a:t>
            </a:r>
            <a:r>
              <a:rPr sz="2600" b="1" spc="-140" dirty="0">
                <a:latin typeface="Verdana"/>
                <a:cs typeface="Verdana"/>
              </a:rPr>
              <a:t>and </a:t>
            </a:r>
            <a:r>
              <a:rPr sz="2600" b="1" spc="-245" dirty="0">
                <a:latin typeface="Verdana"/>
                <a:cs typeface="Verdana"/>
              </a:rPr>
              <a:t>lumen </a:t>
            </a:r>
            <a:r>
              <a:rPr sz="2600" b="1" spc="-250" dirty="0">
                <a:latin typeface="Verdana"/>
                <a:cs typeface="Verdana"/>
              </a:rPr>
              <a:t>of </a:t>
            </a:r>
            <a:r>
              <a:rPr sz="2600" b="1" spc="-240" dirty="0">
                <a:latin typeface="Verdana"/>
                <a:cs typeface="Verdana"/>
              </a:rPr>
              <a:t>another </a:t>
            </a:r>
            <a:r>
              <a:rPr sz="2600" b="1" spc="-434" dirty="0">
                <a:solidFill>
                  <a:srgbClr val="FF0000"/>
                </a:solidFill>
                <a:latin typeface="Verdana"/>
                <a:cs typeface="Verdana"/>
              </a:rPr>
              <a:t>(INTERNAL</a:t>
            </a:r>
            <a:r>
              <a:rPr sz="2600" b="1" spc="-4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b="1" spc="-475" dirty="0">
                <a:solidFill>
                  <a:srgbClr val="FF0000"/>
                </a:solidFill>
                <a:latin typeface="Verdana"/>
                <a:cs typeface="Verdana"/>
              </a:rPr>
              <a:t>FISTULA)</a:t>
            </a:r>
            <a:endParaRPr sz="2600">
              <a:latin typeface="Verdana"/>
              <a:cs typeface="Verdana"/>
            </a:endParaRPr>
          </a:p>
          <a:p>
            <a:pPr marL="2591435">
              <a:lnSpc>
                <a:spcPct val="100000"/>
              </a:lnSpc>
              <a:spcBef>
                <a:spcPts val="645"/>
              </a:spcBef>
            </a:pPr>
            <a:r>
              <a:rPr sz="2600" b="1" spc="-360" dirty="0">
                <a:latin typeface="Verdana"/>
                <a:cs typeface="Verdana"/>
              </a:rPr>
              <a:t>(or)</a:t>
            </a:r>
            <a:endParaRPr sz="2600">
              <a:latin typeface="Verdana"/>
              <a:cs typeface="Verdana"/>
            </a:endParaRPr>
          </a:p>
          <a:p>
            <a:pPr marL="381000" marR="1333500">
              <a:lnSpc>
                <a:spcPts val="3820"/>
              </a:lnSpc>
              <a:spcBef>
                <a:spcPts val="225"/>
              </a:spcBef>
            </a:pPr>
            <a:r>
              <a:rPr sz="2600" b="1" spc="-210" dirty="0">
                <a:latin typeface="Verdana"/>
                <a:cs typeface="Verdana"/>
              </a:rPr>
              <a:t>between </a:t>
            </a:r>
            <a:r>
              <a:rPr sz="2600" b="1" spc="-245" dirty="0">
                <a:latin typeface="Verdana"/>
                <a:cs typeface="Verdana"/>
              </a:rPr>
              <a:t>lumen of </a:t>
            </a:r>
            <a:r>
              <a:rPr sz="2600" b="1" spc="-160" dirty="0">
                <a:latin typeface="Verdana"/>
                <a:cs typeface="Verdana"/>
              </a:rPr>
              <a:t>one </a:t>
            </a:r>
            <a:r>
              <a:rPr sz="2600" b="1" spc="-260" dirty="0">
                <a:latin typeface="Verdana"/>
                <a:cs typeface="Verdana"/>
              </a:rPr>
              <a:t>hollow </a:t>
            </a:r>
            <a:r>
              <a:rPr sz="2600" b="1" spc="-240" dirty="0">
                <a:latin typeface="Verdana"/>
                <a:cs typeface="Verdana"/>
              </a:rPr>
              <a:t>viscus </a:t>
            </a:r>
            <a:r>
              <a:rPr sz="2600" b="1" spc="-265" dirty="0">
                <a:latin typeface="Verdana"/>
                <a:cs typeface="Verdana"/>
              </a:rPr>
              <a:t>to </a:t>
            </a:r>
            <a:r>
              <a:rPr sz="2600" b="1" spc="-254" dirty="0">
                <a:latin typeface="Verdana"/>
                <a:cs typeface="Verdana"/>
              </a:rPr>
              <a:t>the  </a:t>
            </a:r>
            <a:r>
              <a:rPr sz="2600" b="1" spc="-265" dirty="0">
                <a:latin typeface="Verdana"/>
                <a:cs typeface="Verdana"/>
              </a:rPr>
              <a:t>exterior </a:t>
            </a:r>
            <a:r>
              <a:rPr sz="2600" b="1" spc="-400" dirty="0">
                <a:solidFill>
                  <a:srgbClr val="FF0000"/>
                </a:solidFill>
                <a:latin typeface="Verdana"/>
                <a:cs typeface="Verdana"/>
              </a:rPr>
              <a:t>(EXTERNAL</a:t>
            </a:r>
            <a:r>
              <a:rPr sz="2600" b="1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600" b="1" spc="-475" dirty="0">
                <a:solidFill>
                  <a:srgbClr val="FF0000"/>
                </a:solidFill>
                <a:latin typeface="Verdana"/>
                <a:cs typeface="Verdana"/>
              </a:rPr>
              <a:t>FISTULA)</a:t>
            </a:r>
            <a:endParaRPr sz="2600">
              <a:latin typeface="Verdana"/>
              <a:cs typeface="Verdana"/>
            </a:endParaRPr>
          </a:p>
          <a:p>
            <a:pPr marL="2591435">
              <a:lnSpc>
                <a:spcPct val="100000"/>
              </a:lnSpc>
              <a:spcBef>
                <a:spcPts val="440"/>
              </a:spcBef>
            </a:pPr>
            <a:r>
              <a:rPr sz="2600" b="1" spc="-360" dirty="0">
                <a:latin typeface="Verdana"/>
                <a:cs typeface="Verdana"/>
              </a:rPr>
              <a:t>(or)</a:t>
            </a:r>
            <a:endParaRPr sz="2600">
              <a:latin typeface="Verdana"/>
              <a:cs typeface="Verdana"/>
            </a:endParaRPr>
          </a:p>
          <a:p>
            <a:pPr marL="381000">
              <a:lnSpc>
                <a:spcPct val="100000"/>
              </a:lnSpc>
              <a:spcBef>
                <a:spcPts val="685"/>
              </a:spcBef>
            </a:pPr>
            <a:r>
              <a:rPr sz="2600" b="1" spc="-210" dirty="0">
                <a:latin typeface="Verdana"/>
                <a:cs typeface="Verdana"/>
              </a:rPr>
              <a:t>between </a:t>
            </a:r>
            <a:r>
              <a:rPr sz="2600" b="1" spc="-170" dirty="0">
                <a:latin typeface="Verdana"/>
                <a:cs typeface="Verdana"/>
              </a:rPr>
              <a:t>any </a:t>
            </a:r>
            <a:r>
              <a:rPr sz="2600" b="1" spc="-330" dirty="0">
                <a:latin typeface="Verdana"/>
                <a:cs typeface="Verdana"/>
              </a:rPr>
              <a:t>two</a:t>
            </a:r>
            <a:r>
              <a:rPr sz="2600" b="1" spc="-165" dirty="0">
                <a:latin typeface="Verdana"/>
                <a:cs typeface="Verdana"/>
              </a:rPr>
              <a:t> </a:t>
            </a:r>
            <a:r>
              <a:rPr sz="2600" b="1" spc="-265" dirty="0">
                <a:latin typeface="Verdana"/>
                <a:cs typeface="Verdana"/>
              </a:rPr>
              <a:t>vessels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9771" y="496570"/>
            <a:ext cx="43275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6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FISTULA-IN-ANO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668270" y="1353058"/>
            <a:ext cx="866330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85" dirty="0">
                <a:latin typeface="Verdana"/>
                <a:cs typeface="Verdana"/>
              </a:rPr>
              <a:t>Chronic </a:t>
            </a:r>
            <a:r>
              <a:rPr sz="2800" b="1" spc="-220" dirty="0">
                <a:latin typeface="Verdana"/>
                <a:cs typeface="Verdana"/>
              </a:rPr>
              <a:t>abnormal </a:t>
            </a:r>
            <a:r>
              <a:rPr sz="2800" b="1" spc="-210" dirty="0">
                <a:latin typeface="Verdana"/>
                <a:cs typeface="Verdana"/>
              </a:rPr>
              <a:t>communication </a:t>
            </a:r>
            <a:r>
              <a:rPr sz="2800" b="1" spc="-270" dirty="0">
                <a:latin typeface="Verdana"/>
                <a:cs typeface="Verdana"/>
              </a:rPr>
              <a:t>usually </a:t>
            </a:r>
            <a:r>
              <a:rPr sz="2800" b="1" spc="-215" dirty="0">
                <a:latin typeface="Verdana"/>
                <a:cs typeface="Verdana"/>
              </a:rPr>
              <a:t>lined </a:t>
            </a:r>
            <a:r>
              <a:rPr sz="2800" b="1" spc="-285" dirty="0">
                <a:latin typeface="Verdana"/>
                <a:cs typeface="Verdana"/>
              </a:rPr>
              <a:t>to  </a:t>
            </a:r>
            <a:r>
              <a:rPr sz="2800" b="1" spc="-245" dirty="0">
                <a:latin typeface="Verdana"/>
                <a:cs typeface="Verdana"/>
              </a:rPr>
              <a:t>some </a:t>
            </a:r>
            <a:r>
              <a:rPr sz="2800" b="1" spc="-160" dirty="0">
                <a:latin typeface="Verdana"/>
                <a:cs typeface="Verdana"/>
              </a:rPr>
              <a:t>degree </a:t>
            </a:r>
            <a:r>
              <a:rPr sz="2800" b="1" spc="-155" dirty="0">
                <a:latin typeface="Verdana"/>
                <a:cs typeface="Verdana"/>
              </a:rPr>
              <a:t>by </a:t>
            </a:r>
            <a:r>
              <a:rPr sz="2800" b="1" spc="-254" dirty="0">
                <a:latin typeface="Verdana"/>
                <a:cs typeface="Verdana"/>
              </a:rPr>
              <a:t>granulation </a:t>
            </a:r>
            <a:r>
              <a:rPr sz="2800" b="1" spc="-315" dirty="0">
                <a:latin typeface="Verdana"/>
                <a:cs typeface="Verdana"/>
              </a:rPr>
              <a:t>tissue, </a:t>
            </a:r>
            <a:r>
              <a:rPr sz="2800" b="1" spc="-260" dirty="0">
                <a:latin typeface="Verdana"/>
                <a:cs typeface="Verdana"/>
              </a:rPr>
              <a:t>which </a:t>
            </a:r>
            <a:r>
              <a:rPr sz="2800" b="1" spc="-395" dirty="0">
                <a:latin typeface="Verdana"/>
                <a:cs typeface="Verdana"/>
              </a:rPr>
              <a:t>runs  </a:t>
            </a:r>
            <a:r>
              <a:rPr sz="2800" b="1" spc="-315" dirty="0">
                <a:latin typeface="Verdana"/>
                <a:cs typeface="Verdana"/>
              </a:rPr>
              <a:t>outwards </a:t>
            </a:r>
            <a:r>
              <a:rPr sz="2800" b="1" spc="-345" dirty="0">
                <a:latin typeface="Verdana"/>
                <a:cs typeface="Verdana"/>
              </a:rPr>
              <a:t>from </a:t>
            </a:r>
            <a:r>
              <a:rPr sz="2800" b="1" spc="-190" dirty="0">
                <a:latin typeface="Verdana"/>
                <a:cs typeface="Verdana"/>
              </a:rPr>
              <a:t>anorectal </a:t>
            </a:r>
            <a:r>
              <a:rPr sz="2800" b="1" spc="-265" dirty="0">
                <a:latin typeface="Verdana"/>
                <a:cs typeface="Verdana"/>
              </a:rPr>
              <a:t>lumen </a:t>
            </a:r>
            <a:r>
              <a:rPr sz="2800" b="1" spc="-300" dirty="0">
                <a:solidFill>
                  <a:srgbClr val="001F5F"/>
                </a:solidFill>
                <a:latin typeface="Verdana"/>
                <a:cs typeface="Verdana"/>
              </a:rPr>
              <a:t>(internal </a:t>
            </a:r>
            <a:r>
              <a:rPr sz="2800" b="1" spc="-229" dirty="0">
                <a:solidFill>
                  <a:srgbClr val="001F5F"/>
                </a:solidFill>
                <a:latin typeface="Verdana"/>
                <a:cs typeface="Verdana"/>
              </a:rPr>
              <a:t>opening) 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325" dirty="0">
                <a:latin typeface="Verdana"/>
                <a:cs typeface="Verdana"/>
              </a:rPr>
              <a:t>skin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54" dirty="0">
                <a:latin typeface="Verdana"/>
                <a:cs typeface="Verdana"/>
              </a:rPr>
              <a:t>perineum </a:t>
            </a:r>
            <a:r>
              <a:rPr sz="2800" b="1" spc="-320" dirty="0">
                <a:latin typeface="Verdana"/>
                <a:cs typeface="Verdana"/>
              </a:rPr>
              <a:t>or </a:t>
            </a:r>
            <a:r>
              <a:rPr sz="2800" b="1" spc="-275" dirty="0">
                <a:latin typeface="Verdana"/>
                <a:cs typeface="Verdana"/>
              </a:rPr>
              <a:t>the </a:t>
            </a:r>
            <a:r>
              <a:rPr sz="2800" b="1" spc="-254" dirty="0">
                <a:latin typeface="Verdana"/>
                <a:cs typeface="Verdana"/>
              </a:rPr>
              <a:t>buttocks </a:t>
            </a:r>
            <a:r>
              <a:rPr sz="2800" b="1" spc="-275" dirty="0">
                <a:solidFill>
                  <a:srgbClr val="001F5F"/>
                </a:solidFill>
                <a:latin typeface="Verdana"/>
                <a:cs typeface="Verdana"/>
              </a:rPr>
              <a:t>(external  </a:t>
            </a:r>
            <a:r>
              <a:rPr sz="2800" b="1" spc="-229" dirty="0">
                <a:solidFill>
                  <a:srgbClr val="001F5F"/>
                </a:solidFill>
                <a:latin typeface="Verdana"/>
                <a:cs typeface="Verdana"/>
              </a:rPr>
              <a:t>opening)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0196" y="3427476"/>
            <a:ext cx="4636008" cy="3325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31012"/>
            <a:ext cx="4957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spc="-30" dirty="0">
                <a:solidFill>
                  <a:srgbClr val="00AF50"/>
                </a:solidFill>
                <a:latin typeface="Arial Black"/>
                <a:cs typeface="Arial Black"/>
              </a:rPr>
              <a:t>AETIOPATHOGENESIS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8710" y="1269771"/>
            <a:ext cx="8344534" cy="51384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4965" indent="-354965">
              <a:lnSpc>
                <a:spcPct val="100000"/>
              </a:lnSpc>
              <a:spcBef>
                <a:spcPts val="77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20" dirty="0">
                <a:latin typeface="Verdana"/>
                <a:cs typeface="Verdana"/>
              </a:rPr>
              <a:t>Cryptoglandular </a:t>
            </a:r>
            <a:r>
              <a:rPr sz="2800" b="1" spc="-620" dirty="0">
                <a:latin typeface="Verdana"/>
                <a:cs typeface="Verdana"/>
              </a:rPr>
              <a:t>(90%</a:t>
            </a:r>
            <a:r>
              <a:rPr sz="2800" b="1" spc="-455" dirty="0">
                <a:latin typeface="Verdana"/>
                <a:cs typeface="Verdana"/>
              </a:rPr>
              <a:t> </a:t>
            </a:r>
            <a:r>
              <a:rPr sz="2800" b="1" spc="-215" dirty="0">
                <a:latin typeface="Verdana"/>
                <a:cs typeface="Verdana"/>
              </a:rPr>
              <a:t>cases)</a:t>
            </a:r>
            <a:endParaRPr sz="2800">
              <a:latin typeface="Verdana"/>
              <a:cs typeface="Verdana"/>
            </a:endParaRPr>
          </a:p>
          <a:p>
            <a:pPr marL="354965" marR="2236470" indent="-354965">
              <a:lnSpc>
                <a:spcPct val="119600"/>
              </a:lnSpc>
              <a:spcBef>
                <a:spcPts val="1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54" dirty="0">
                <a:latin typeface="Verdana"/>
                <a:cs typeface="Verdana"/>
              </a:rPr>
              <a:t>Non </a:t>
            </a:r>
            <a:r>
              <a:rPr sz="2800" b="1" spc="-220" dirty="0">
                <a:latin typeface="Verdana"/>
                <a:cs typeface="Verdana"/>
              </a:rPr>
              <a:t>cryptoglandular </a:t>
            </a:r>
            <a:r>
              <a:rPr sz="2800" b="1" spc="-620" dirty="0">
                <a:latin typeface="Verdana"/>
                <a:cs typeface="Verdana"/>
              </a:rPr>
              <a:t>(10% </a:t>
            </a:r>
            <a:r>
              <a:rPr sz="2800" b="1" spc="-215" dirty="0">
                <a:latin typeface="Verdana"/>
                <a:cs typeface="Verdana"/>
              </a:rPr>
              <a:t>cases)  </a:t>
            </a:r>
            <a:r>
              <a:rPr sz="2800" b="1" spc="-625" dirty="0">
                <a:latin typeface="Verdana"/>
                <a:cs typeface="Verdana"/>
              </a:rPr>
              <a:t>TB</a:t>
            </a:r>
            <a:endParaRPr sz="2800">
              <a:latin typeface="Verdana"/>
              <a:cs typeface="Verdana"/>
            </a:endParaRPr>
          </a:p>
          <a:p>
            <a:pPr marL="1211580">
              <a:lnSpc>
                <a:spcPct val="100000"/>
              </a:lnSpc>
              <a:spcBef>
                <a:spcPts val="660"/>
              </a:spcBef>
            </a:pPr>
            <a:r>
              <a:rPr sz="2800" b="1" spc="-229" dirty="0">
                <a:latin typeface="Verdana"/>
                <a:cs typeface="Verdana"/>
              </a:rPr>
              <a:t>Diabetes</a:t>
            </a:r>
            <a:r>
              <a:rPr sz="2800" b="1" spc="-155" dirty="0">
                <a:latin typeface="Verdana"/>
                <a:cs typeface="Verdana"/>
              </a:rPr>
              <a:t> </a:t>
            </a:r>
            <a:r>
              <a:rPr sz="2800" b="1" spc="-310" dirty="0">
                <a:latin typeface="Verdana"/>
                <a:cs typeface="Verdana"/>
              </a:rPr>
              <a:t>mellitus</a:t>
            </a:r>
            <a:endParaRPr sz="2800">
              <a:latin typeface="Verdana"/>
              <a:cs typeface="Verdana"/>
            </a:endParaRPr>
          </a:p>
          <a:p>
            <a:pPr marL="1211580" marR="3851275">
              <a:lnSpc>
                <a:spcPct val="119600"/>
              </a:lnSpc>
              <a:spcBef>
                <a:spcPts val="15"/>
              </a:spcBef>
            </a:pPr>
            <a:r>
              <a:rPr sz="2800" b="1" spc="-245" dirty="0">
                <a:latin typeface="Verdana"/>
                <a:cs typeface="Verdana"/>
              </a:rPr>
              <a:t>Crohn’s </a:t>
            </a:r>
            <a:r>
              <a:rPr sz="2800" b="1" spc="-204" dirty="0">
                <a:latin typeface="Verdana"/>
                <a:cs typeface="Verdana"/>
              </a:rPr>
              <a:t>disease  </a:t>
            </a:r>
            <a:r>
              <a:rPr sz="2800" b="1" spc="-150" dirty="0">
                <a:latin typeface="Verdana"/>
                <a:cs typeface="Verdana"/>
              </a:rPr>
              <a:t>Carcinoma</a:t>
            </a:r>
            <a:r>
              <a:rPr sz="2800" b="1" spc="-210" dirty="0">
                <a:latin typeface="Verdana"/>
                <a:cs typeface="Verdana"/>
              </a:rPr>
              <a:t> </a:t>
            </a:r>
            <a:r>
              <a:rPr sz="2800" b="1" spc="-254" dirty="0">
                <a:latin typeface="Verdana"/>
                <a:cs typeface="Verdana"/>
              </a:rPr>
              <a:t>rectum  </a:t>
            </a:r>
            <a:r>
              <a:rPr sz="2800" b="1" spc="-325" dirty="0">
                <a:latin typeface="Verdana"/>
                <a:cs typeface="Verdana"/>
              </a:rPr>
              <a:t>Trauma</a:t>
            </a:r>
            <a:endParaRPr sz="2800">
              <a:latin typeface="Verdana"/>
              <a:cs typeface="Verdana"/>
            </a:endParaRPr>
          </a:p>
          <a:p>
            <a:pPr marL="1211580" marR="2000885">
              <a:lnSpc>
                <a:spcPct val="119600"/>
              </a:lnSpc>
              <a:spcBef>
                <a:spcPts val="20"/>
              </a:spcBef>
            </a:pPr>
            <a:r>
              <a:rPr sz="2800" b="1" spc="-250" dirty="0">
                <a:latin typeface="Verdana"/>
                <a:cs typeface="Verdana"/>
              </a:rPr>
              <a:t>Lymphogranuloma </a:t>
            </a:r>
            <a:r>
              <a:rPr sz="2800" b="1" spc="-245" dirty="0">
                <a:latin typeface="Verdana"/>
                <a:cs typeface="Verdana"/>
              </a:rPr>
              <a:t>venereum  </a:t>
            </a:r>
            <a:r>
              <a:rPr sz="2800" b="1" spc="-235" dirty="0">
                <a:latin typeface="Verdana"/>
                <a:cs typeface="Verdana"/>
              </a:rPr>
              <a:t>Radiotherapy</a:t>
            </a:r>
            <a:endParaRPr sz="2800">
              <a:latin typeface="Verdana"/>
              <a:cs typeface="Verdana"/>
            </a:endParaRPr>
          </a:p>
          <a:p>
            <a:pPr marL="1211580">
              <a:lnSpc>
                <a:spcPct val="100000"/>
              </a:lnSpc>
              <a:spcBef>
                <a:spcPts val="660"/>
              </a:spcBef>
            </a:pPr>
            <a:r>
              <a:rPr sz="2800" b="1" spc="-265" dirty="0">
                <a:latin typeface="Verdana"/>
                <a:cs typeface="Verdana"/>
              </a:rPr>
              <a:t>Immunocompromised </a:t>
            </a:r>
            <a:r>
              <a:rPr sz="2800" b="1" spc="-270" dirty="0">
                <a:latin typeface="Verdana"/>
                <a:cs typeface="Verdana"/>
              </a:rPr>
              <a:t>patients </a:t>
            </a:r>
            <a:r>
              <a:rPr sz="2800" b="1" spc="-459" dirty="0">
                <a:latin typeface="Verdana"/>
                <a:cs typeface="Verdana"/>
              </a:rPr>
              <a:t>(HIV</a:t>
            </a:r>
            <a:r>
              <a:rPr sz="2800" b="1" spc="-425" dirty="0">
                <a:latin typeface="Verdana"/>
                <a:cs typeface="Verdana"/>
              </a:rPr>
              <a:t> </a:t>
            </a:r>
            <a:r>
              <a:rPr sz="2800" b="1" spc="-220" dirty="0">
                <a:latin typeface="Verdana"/>
                <a:cs typeface="Verdana"/>
              </a:rPr>
              <a:t>etc.,)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597484"/>
            <a:ext cx="67646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7680" algn="l"/>
              </a:tabLst>
            </a:pPr>
            <a:r>
              <a:rPr sz="3600" u="heavy" spc="-430" dirty="0">
                <a:solidFill>
                  <a:srgbClr val="E78612"/>
                </a:solidFill>
                <a:uFill>
                  <a:solidFill>
                    <a:srgbClr val="E78612"/>
                  </a:solidFill>
                </a:uFill>
                <a:latin typeface="Times New Roman"/>
                <a:cs typeface="Times New Roman"/>
              </a:rPr>
              <a:t>CRYPTOGLANDULAR	</a:t>
            </a:r>
            <a:r>
              <a:rPr sz="3600" u="heavy" spc="-415" dirty="0">
                <a:solidFill>
                  <a:srgbClr val="E78612"/>
                </a:solidFill>
                <a:uFill>
                  <a:solidFill>
                    <a:srgbClr val="E78612"/>
                  </a:solidFill>
                </a:uFill>
                <a:latin typeface="Times New Roman"/>
                <a:cs typeface="Times New Roman"/>
              </a:rPr>
              <a:t>HYPOTHESIS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30396" y="1370075"/>
            <a:ext cx="5618988" cy="524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4934" y="579196"/>
            <a:ext cx="4783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CLASSIFICATION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497685"/>
            <a:ext cx="7946390" cy="408432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3200" b="1" spc="-434" dirty="0">
                <a:solidFill>
                  <a:srgbClr val="C00000"/>
                </a:solidFill>
                <a:latin typeface="Times New Roman"/>
                <a:cs typeface="Times New Roman"/>
              </a:rPr>
              <a:t>PARK’S</a:t>
            </a:r>
            <a:r>
              <a:rPr sz="3200" b="1" spc="-4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355" dirty="0">
                <a:solidFill>
                  <a:srgbClr val="C00000"/>
                </a:solidFill>
                <a:latin typeface="Times New Roman"/>
                <a:cs typeface="Times New Roman"/>
              </a:rPr>
              <a:t>CLASSIFICATION: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800" b="1" spc="-285" dirty="0">
                <a:latin typeface="Verdana"/>
                <a:cs typeface="Verdana"/>
              </a:rPr>
              <a:t>(relation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80" dirty="0">
                <a:latin typeface="Verdana"/>
                <a:cs typeface="Verdana"/>
              </a:rPr>
              <a:t>primary </a:t>
            </a:r>
            <a:r>
              <a:rPr sz="2800" b="1" spc="-254" dirty="0">
                <a:latin typeface="Verdana"/>
                <a:cs typeface="Verdana"/>
              </a:rPr>
              <a:t>tract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254" dirty="0">
                <a:latin typeface="Verdana"/>
                <a:cs typeface="Verdana"/>
              </a:rPr>
              <a:t>external</a:t>
            </a:r>
            <a:r>
              <a:rPr sz="2800" b="1" spc="395" dirty="0">
                <a:latin typeface="Verdana"/>
                <a:cs typeface="Verdana"/>
              </a:rPr>
              <a:t> </a:t>
            </a:r>
            <a:r>
              <a:rPr sz="2800" b="1" spc="-285" dirty="0">
                <a:latin typeface="Verdana"/>
                <a:cs typeface="Verdana"/>
              </a:rPr>
              <a:t>sphincter)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415" dirty="0">
                <a:latin typeface="Verdana"/>
                <a:cs typeface="Verdana"/>
              </a:rPr>
              <a:t>Inter </a:t>
            </a:r>
            <a:r>
              <a:rPr sz="2800" b="1" spc="-229" dirty="0">
                <a:latin typeface="Verdana"/>
                <a:cs typeface="Verdana"/>
              </a:rPr>
              <a:t>sphincteric</a:t>
            </a:r>
            <a:r>
              <a:rPr sz="2800" b="1" spc="-470" dirty="0">
                <a:latin typeface="Verdana"/>
                <a:cs typeface="Verdana"/>
              </a:rPr>
              <a:t> </a:t>
            </a:r>
            <a:r>
              <a:rPr sz="2800" b="1" spc="-590" dirty="0">
                <a:latin typeface="Verdana"/>
                <a:cs typeface="Verdana"/>
              </a:rPr>
              <a:t>(45%)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405" dirty="0">
                <a:latin typeface="Verdana"/>
                <a:cs typeface="Verdana"/>
              </a:rPr>
              <a:t>Trans </a:t>
            </a:r>
            <a:r>
              <a:rPr sz="2800" b="1" spc="-229" dirty="0">
                <a:latin typeface="Verdana"/>
                <a:cs typeface="Verdana"/>
              </a:rPr>
              <a:t>sphincteric</a:t>
            </a:r>
            <a:r>
              <a:rPr sz="2800" b="1" spc="-495" dirty="0">
                <a:latin typeface="Verdana"/>
                <a:cs typeface="Verdana"/>
              </a:rPr>
              <a:t> </a:t>
            </a:r>
            <a:r>
              <a:rPr sz="2800" b="1" spc="-590" dirty="0">
                <a:latin typeface="Verdana"/>
                <a:cs typeface="Verdana"/>
              </a:rPr>
              <a:t>(40%)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00" dirty="0">
                <a:latin typeface="Verdana"/>
                <a:cs typeface="Verdana"/>
              </a:rPr>
              <a:t>Supra</a:t>
            </a:r>
            <a:r>
              <a:rPr sz="2800" b="1" spc="-180" dirty="0">
                <a:latin typeface="Verdana"/>
                <a:cs typeface="Verdana"/>
              </a:rPr>
              <a:t> </a:t>
            </a:r>
            <a:r>
              <a:rPr sz="2800" b="1" spc="-229" dirty="0">
                <a:latin typeface="Verdana"/>
                <a:cs typeface="Verdana"/>
              </a:rPr>
              <a:t>sphincteric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50" dirty="0">
                <a:latin typeface="Verdana"/>
                <a:cs typeface="Verdana"/>
              </a:rPr>
              <a:t>Extra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229" dirty="0">
                <a:latin typeface="Verdana"/>
                <a:cs typeface="Verdana"/>
              </a:rPr>
              <a:t>sphincteric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6251" y="0"/>
            <a:ext cx="4058412" cy="3403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8276" y="163068"/>
            <a:ext cx="3674364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8376" y="0"/>
            <a:ext cx="4338828" cy="3403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0" y="163068"/>
            <a:ext cx="3954779" cy="304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6251" y="3166870"/>
            <a:ext cx="4058412" cy="3691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8276" y="3358894"/>
            <a:ext cx="3674364" cy="3384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8376" y="3166870"/>
            <a:ext cx="4338828" cy="36911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0400" y="3358894"/>
            <a:ext cx="3954779" cy="33848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597484"/>
            <a:ext cx="5570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3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STANDARD</a:t>
            </a:r>
            <a:r>
              <a:rPr sz="3600" u="heavy" spc="-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4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CLASSIFICATION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696398"/>
            <a:ext cx="2917825" cy="279654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325" dirty="0">
                <a:latin typeface="Verdana"/>
                <a:cs typeface="Verdana"/>
              </a:rPr>
              <a:t>Sub</a:t>
            </a:r>
            <a:r>
              <a:rPr sz="2800" b="1" spc="-235" dirty="0">
                <a:latin typeface="Verdana"/>
                <a:cs typeface="Verdana"/>
              </a:rPr>
              <a:t> </a:t>
            </a:r>
            <a:r>
              <a:rPr sz="2800" b="1" spc="-220" dirty="0">
                <a:latin typeface="Verdana"/>
                <a:cs typeface="Verdana"/>
              </a:rPr>
              <a:t>cutaneous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325" dirty="0">
                <a:latin typeface="Verdana"/>
                <a:cs typeface="Verdana"/>
              </a:rPr>
              <a:t>Sub</a:t>
            </a:r>
            <a:r>
              <a:rPr sz="2800" b="1" spc="-195" dirty="0">
                <a:latin typeface="Verdana"/>
                <a:cs typeface="Verdana"/>
              </a:rPr>
              <a:t> </a:t>
            </a:r>
            <a:r>
              <a:rPr sz="2800" b="1" spc="-235" dirty="0">
                <a:latin typeface="Verdana"/>
                <a:cs typeface="Verdana"/>
              </a:rPr>
              <a:t>mucous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400" dirty="0">
                <a:latin typeface="Verdana"/>
                <a:cs typeface="Verdana"/>
              </a:rPr>
              <a:t>Low</a:t>
            </a:r>
            <a:r>
              <a:rPr sz="2800" b="1" spc="-180" dirty="0">
                <a:latin typeface="Verdana"/>
                <a:cs typeface="Verdana"/>
              </a:rPr>
              <a:t> </a:t>
            </a:r>
            <a:r>
              <a:rPr sz="2800" b="1" spc="-170" dirty="0">
                <a:latin typeface="Verdana"/>
                <a:cs typeface="Verdana"/>
              </a:rPr>
              <a:t>anal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95" dirty="0">
                <a:latin typeface="Verdana"/>
                <a:cs typeface="Verdana"/>
              </a:rPr>
              <a:t>High</a:t>
            </a:r>
            <a:r>
              <a:rPr sz="2800" b="1" spc="-180" dirty="0">
                <a:latin typeface="Verdana"/>
                <a:cs typeface="Verdana"/>
              </a:rPr>
              <a:t> </a:t>
            </a:r>
            <a:r>
              <a:rPr sz="2800" b="1" spc="-170" dirty="0">
                <a:latin typeface="Verdana"/>
                <a:cs typeface="Verdana"/>
              </a:rPr>
              <a:t>anal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85" dirty="0">
                <a:latin typeface="Verdana"/>
                <a:cs typeface="Verdana"/>
              </a:rPr>
              <a:t>Pelvi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200" dirty="0">
                <a:latin typeface="Verdana"/>
                <a:cs typeface="Verdana"/>
              </a:rPr>
              <a:t>rectal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35495" y="3119627"/>
            <a:ext cx="4559808" cy="3203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4757" y="432841"/>
            <a:ext cx="9142095" cy="631444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70"/>
              </a:spcBef>
              <a:buClr>
                <a:srgbClr val="E78612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65" dirty="0">
                <a:latin typeface="Verdana"/>
                <a:cs typeface="Verdana"/>
              </a:rPr>
              <a:t>Can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100" dirty="0">
                <a:latin typeface="Verdana"/>
                <a:cs typeface="Verdana"/>
              </a:rPr>
              <a:t>be</a:t>
            </a:r>
            <a:endParaRPr sz="2800">
              <a:latin typeface="Verdana"/>
              <a:cs typeface="Verdana"/>
            </a:endParaRPr>
          </a:p>
          <a:p>
            <a:pPr marL="856615">
              <a:lnSpc>
                <a:spcPct val="100000"/>
              </a:lnSpc>
              <a:spcBef>
                <a:spcPts val="1270"/>
              </a:spcBef>
            </a:pPr>
            <a:r>
              <a:rPr sz="2800" b="1" spc="-310" dirty="0">
                <a:solidFill>
                  <a:srgbClr val="92D050"/>
                </a:solidFill>
                <a:latin typeface="Verdana"/>
                <a:cs typeface="Verdana"/>
              </a:rPr>
              <a:t>low </a:t>
            </a:r>
            <a:r>
              <a:rPr sz="2800" b="1" spc="-195" dirty="0">
                <a:solidFill>
                  <a:srgbClr val="92D050"/>
                </a:solidFill>
                <a:latin typeface="Verdana"/>
                <a:cs typeface="Verdana"/>
              </a:rPr>
              <a:t>level </a:t>
            </a:r>
            <a:r>
              <a:rPr sz="2800" b="1" spc="-295" dirty="0">
                <a:solidFill>
                  <a:srgbClr val="92D050"/>
                </a:solidFill>
                <a:latin typeface="Verdana"/>
                <a:cs typeface="Verdana"/>
              </a:rPr>
              <a:t>fistula- </a:t>
            </a:r>
            <a:r>
              <a:rPr sz="2800" b="1" spc="-165" dirty="0">
                <a:latin typeface="Verdana"/>
                <a:cs typeface="Verdana"/>
              </a:rPr>
              <a:t>open </a:t>
            </a:r>
            <a:r>
              <a:rPr sz="2800" b="1" spc="-295" dirty="0">
                <a:latin typeface="Verdana"/>
                <a:cs typeface="Verdana"/>
              </a:rPr>
              <a:t>into </a:t>
            </a:r>
            <a:r>
              <a:rPr sz="2800" b="1" spc="-170" dirty="0">
                <a:latin typeface="Verdana"/>
                <a:cs typeface="Verdana"/>
              </a:rPr>
              <a:t>anal </a:t>
            </a:r>
            <a:r>
              <a:rPr sz="2800" b="1" spc="-110" dirty="0">
                <a:latin typeface="Verdana"/>
                <a:cs typeface="Verdana"/>
              </a:rPr>
              <a:t>canal</a:t>
            </a:r>
            <a:r>
              <a:rPr sz="2800" b="1" spc="250" dirty="0">
                <a:latin typeface="Verdana"/>
                <a:cs typeface="Verdana"/>
              </a:rPr>
              <a:t> </a:t>
            </a:r>
            <a:r>
              <a:rPr sz="2800" b="1" spc="-229" dirty="0">
                <a:latin typeface="Verdana"/>
                <a:cs typeface="Verdana"/>
              </a:rPr>
              <a:t>below</a:t>
            </a:r>
            <a:endParaRPr sz="2800">
              <a:latin typeface="Verdana"/>
              <a:cs typeface="Verdana"/>
            </a:endParaRPr>
          </a:p>
          <a:p>
            <a:pPr marL="1058545" algn="ctr">
              <a:lnSpc>
                <a:spcPct val="100000"/>
              </a:lnSpc>
              <a:spcBef>
                <a:spcPts val="670"/>
              </a:spcBef>
            </a:pPr>
            <a:r>
              <a:rPr sz="2800" b="1" spc="-275" dirty="0">
                <a:latin typeface="Verdana"/>
                <a:cs typeface="Verdana"/>
              </a:rPr>
              <a:t>the </a:t>
            </a:r>
            <a:r>
              <a:rPr sz="2800" b="1" spc="-280" dirty="0">
                <a:latin typeface="Verdana"/>
                <a:cs typeface="Verdana"/>
              </a:rPr>
              <a:t>internal</a:t>
            </a:r>
            <a:r>
              <a:rPr sz="2800" b="1" spc="-80" dirty="0">
                <a:latin typeface="Verdana"/>
                <a:cs typeface="Verdana"/>
              </a:rPr>
              <a:t> </a:t>
            </a:r>
            <a:r>
              <a:rPr sz="2800" b="1" spc="-290" dirty="0">
                <a:latin typeface="Verdana"/>
                <a:cs typeface="Verdana"/>
              </a:rPr>
              <a:t>ring.</a:t>
            </a:r>
            <a:endParaRPr sz="2800">
              <a:latin typeface="Verdana"/>
              <a:cs typeface="Verdana"/>
            </a:endParaRPr>
          </a:p>
          <a:p>
            <a:pPr marL="812800">
              <a:lnSpc>
                <a:spcPct val="100000"/>
              </a:lnSpc>
              <a:spcBef>
                <a:spcPts val="665"/>
              </a:spcBef>
              <a:tabLst>
                <a:tab pos="3914140" algn="l"/>
              </a:tabLst>
            </a:pPr>
            <a:r>
              <a:rPr sz="2800" b="1" spc="-265" dirty="0">
                <a:solidFill>
                  <a:srgbClr val="92D050"/>
                </a:solidFill>
                <a:latin typeface="Verdana"/>
                <a:cs typeface="Verdana"/>
              </a:rPr>
              <a:t>high</a:t>
            </a:r>
            <a:r>
              <a:rPr sz="2800" b="1" spc="-160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2800" b="1" spc="-200" dirty="0">
                <a:solidFill>
                  <a:srgbClr val="92D050"/>
                </a:solidFill>
                <a:latin typeface="Verdana"/>
                <a:cs typeface="Verdana"/>
              </a:rPr>
              <a:t>level</a:t>
            </a:r>
            <a:r>
              <a:rPr sz="2800" b="1" spc="-155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2800" b="1" spc="-295" dirty="0">
                <a:solidFill>
                  <a:srgbClr val="92D050"/>
                </a:solidFill>
                <a:latin typeface="Verdana"/>
                <a:cs typeface="Verdana"/>
              </a:rPr>
              <a:t>fistula-	</a:t>
            </a:r>
            <a:r>
              <a:rPr sz="2800" b="1" spc="-375" dirty="0">
                <a:latin typeface="Verdana"/>
                <a:cs typeface="Verdana"/>
              </a:rPr>
              <a:t>at/ </a:t>
            </a:r>
            <a:r>
              <a:rPr sz="2800" b="1" spc="-125" dirty="0">
                <a:latin typeface="Verdana"/>
                <a:cs typeface="Verdana"/>
              </a:rPr>
              <a:t>above </a:t>
            </a:r>
            <a:r>
              <a:rPr sz="2800" b="1" spc="-275" dirty="0">
                <a:latin typeface="Verdana"/>
                <a:cs typeface="Verdana"/>
              </a:rPr>
              <a:t>the </a:t>
            </a:r>
            <a:r>
              <a:rPr sz="2800" b="1" spc="-280" dirty="0">
                <a:latin typeface="Verdana"/>
                <a:cs typeface="Verdana"/>
              </a:rPr>
              <a:t>internal</a:t>
            </a:r>
            <a:r>
              <a:rPr sz="2800" b="1" spc="-515" dirty="0">
                <a:latin typeface="Verdana"/>
                <a:cs typeface="Verdana"/>
              </a:rPr>
              <a:t> </a:t>
            </a:r>
            <a:r>
              <a:rPr sz="2800" b="1" spc="-290" dirty="0">
                <a:latin typeface="Verdana"/>
                <a:cs typeface="Verdana"/>
              </a:rPr>
              <a:t>ring.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65" dirty="0">
                <a:latin typeface="Verdana"/>
                <a:cs typeface="Verdana"/>
              </a:rPr>
              <a:t>Can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100" dirty="0">
                <a:latin typeface="Verdana"/>
                <a:cs typeface="Verdana"/>
              </a:rPr>
              <a:t>be</a:t>
            </a:r>
            <a:endParaRPr sz="2800">
              <a:latin typeface="Verdana"/>
              <a:cs typeface="Verdana"/>
            </a:endParaRPr>
          </a:p>
          <a:p>
            <a:pPr marL="913130" marR="2818765">
              <a:lnSpc>
                <a:spcPct val="119600"/>
              </a:lnSpc>
              <a:spcBef>
                <a:spcPts val="5"/>
              </a:spcBef>
              <a:tabLst>
                <a:tab pos="2414270" algn="l"/>
              </a:tabLst>
            </a:pPr>
            <a:r>
              <a:rPr sz="2800" b="1" spc="-260" dirty="0">
                <a:solidFill>
                  <a:srgbClr val="00AFEF"/>
                </a:solidFill>
                <a:latin typeface="Verdana"/>
                <a:cs typeface="Verdana"/>
              </a:rPr>
              <a:t>Simple-	</a:t>
            </a:r>
            <a:r>
              <a:rPr sz="2800" b="1" spc="-350" dirty="0">
                <a:latin typeface="Verdana"/>
                <a:cs typeface="Verdana"/>
              </a:rPr>
              <a:t>without </a:t>
            </a:r>
            <a:r>
              <a:rPr sz="2800" b="1" spc="-185" dirty="0">
                <a:latin typeface="Verdana"/>
                <a:cs typeface="Verdana"/>
              </a:rPr>
              <a:t>any </a:t>
            </a:r>
            <a:r>
              <a:rPr sz="2800" b="1" spc="-285" dirty="0">
                <a:latin typeface="Verdana"/>
                <a:cs typeface="Verdana"/>
              </a:rPr>
              <a:t>extensions  </a:t>
            </a:r>
            <a:r>
              <a:rPr sz="2800" b="1" spc="-160" dirty="0">
                <a:solidFill>
                  <a:srgbClr val="00AFEF"/>
                </a:solidFill>
                <a:latin typeface="Verdana"/>
                <a:cs typeface="Verdana"/>
              </a:rPr>
              <a:t>Complex- </a:t>
            </a:r>
            <a:r>
              <a:rPr sz="2800" b="1" spc="-390" dirty="0">
                <a:latin typeface="Verdana"/>
                <a:cs typeface="Verdana"/>
              </a:rPr>
              <a:t>with</a:t>
            </a:r>
            <a:r>
              <a:rPr sz="2800" b="1" spc="-180" dirty="0">
                <a:latin typeface="Verdana"/>
                <a:cs typeface="Verdana"/>
              </a:rPr>
              <a:t> </a:t>
            </a:r>
            <a:r>
              <a:rPr sz="2800" b="1" spc="-285" dirty="0">
                <a:latin typeface="Verdana"/>
                <a:cs typeface="Verdana"/>
              </a:rPr>
              <a:t>extensions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65" dirty="0">
                <a:latin typeface="Verdana"/>
                <a:cs typeface="Verdana"/>
              </a:rPr>
              <a:t>Can</a:t>
            </a:r>
            <a:r>
              <a:rPr sz="2800" b="1" spc="-245" dirty="0">
                <a:latin typeface="Verdana"/>
                <a:cs typeface="Verdana"/>
              </a:rPr>
              <a:t> </a:t>
            </a:r>
            <a:r>
              <a:rPr sz="2800" b="1" spc="-100" dirty="0">
                <a:latin typeface="Verdana"/>
                <a:cs typeface="Verdana"/>
              </a:rPr>
              <a:t>be</a:t>
            </a:r>
            <a:endParaRPr sz="2800">
              <a:latin typeface="Verdana"/>
              <a:cs typeface="Verdana"/>
            </a:endParaRPr>
          </a:p>
          <a:p>
            <a:pPr marL="1012190">
              <a:lnSpc>
                <a:spcPct val="100000"/>
              </a:lnSpc>
              <a:spcBef>
                <a:spcPts val="660"/>
              </a:spcBef>
            </a:pPr>
            <a:r>
              <a:rPr sz="2800" b="1" spc="-254" dirty="0">
                <a:solidFill>
                  <a:srgbClr val="C00000"/>
                </a:solidFill>
                <a:latin typeface="Verdana"/>
                <a:cs typeface="Verdana"/>
              </a:rPr>
              <a:t>single</a:t>
            </a:r>
            <a:endParaRPr sz="2800">
              <a:latin typeface="Verdana"/>
              <a:cs typeface="Verdana"/>
            </a:endParaRPr>
          </a:p>
          <a:p>
            <a:pPr marL="1012190">
              <a:lnSpc>
                <a:spcPct val="100000"/>
              </a:lnSpc>
              <a:spcBef>
                <a:spcPts val="675"/>
              </a:spcBef>
            </a:pPr>
            <a:r>
              <a:rPr sz="2800" b="1" spc="-254" dirty="0">
                <a:solidFill>
                  <a:srgbClr val="C00000"/>
                </a:solidFill>
                <a:latin typeface="Verdana"/>
                <a:cs typeface="Verdana"/>
              </a:rPr>
              <a:t>multiple- </a:t>
            </a:r>
            <a:r>
              <a:rPr sz="2800" b="1" spc="-495" dirty="0">
                <a:latin typeface="Verdana"/>
                <a:cs typeface="Verdana"/>
              </a:rPr>
              <a:t>TB, </a:t>
            </a:r>
            <a:r>
              <a:rPr sz="2800" b="1" spc="-210" dirty="0">
                <a:latin typeface="Verdana"/>
                <a:cs typeface="Verdana"/>
              </a:rPr>
              <a:t>ulcerative </a:t>
            </a:r>
            <a:r>
              <a:rPr sz="2800" b="1" spc="-250" dirty="0">
                <a:latin typeface="Verdana"/>
                <a:cs typeface="Verdana"/>
              </a:rPr>
              <a:t>colitis, </a:t>
            </a:r>
            <a:r>
              <a:rPr sz="2800" b="1" spc="-245" dirty="0">
                <a:latin typeface="Verdana"/>
                <a:cs typeface="Verdana"/>
              </a:rPr>
              <a:t>crohn’s, </a:t>
            </a:r>
            <a:r>
              <a:rPr sz="2800" b="1" spc="-405" dirty="0">
                <a:latin typeface="Verdana"/>
                <a:cs typeface="Verdana"/>
              </a:rPr>
              <a:t>HIV,</a:t>
            </a:r>
            <a:r>
              <a:rPr sz="2800" b="1" spc="-30" dirty="0">
                <a:latin typeface="Verdana"/>
                <a:cs typeface="Verdana"/>
              </a:rPr>
              <a:t> </a:t>
            </a:r>
            <a:r>
              <a:rPr sz="2800" b="1" spc="-220" dirty="0">
                <a:latin typeface="Verdana"/>
                <a:cs typeface="Verdana"/>
              </a:rPr>
              <a:t>LGV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9653" y="502411"/>
            <a:ext cx="6543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dirty="0">
                <a:solidFill>
                  <a:srgbClr val="C00000"/>
                </a:solidFill>
                <a:latin typeface="Arial Black"/>
                <a:cs typeface="Arial Black"/>
              </a:rPr>
              <a:t>CLINICAL</a:t>
            </a:r>
            <a:r>
              <a:rPr sz="3600" b="0" u="heavy" spc="-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 </a:t>
            </a:r>
            <a:r>
              <a:rPr sz="3600" b="0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PRESENTATION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8476" y="1592706"/>
            <a:ext cx="4932045" cy="454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54965">
              <a:lnSpc>
                <a:spcPct val="100000"/>
              </a:lnSpc>
              <a:spcBef>
                <a:spcPts val="95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70" dirty="0">
                <a:latin typeface="Verdana"/>
                <a:cs typeface="Verdana"/>
              </a:rPr>
              <a:t>Intermittent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195" dirty="0">
                <a:latin typeface="Verdana"/>
                <a:cs typeface="Verdana"/>
              </a:rPr>
              <a:t>discharge</a:t>
            </a:r>
            <a:endParaRPr sz="2800">
              <a:latin typeface="Verdana"/>
              <a:cs typeface="Verdana"/>
            </a:endParaRPr>
          </a:p>
          <a:p>
            <a:pPr marL="1212215">
              <a:lnSpc>
                <a:spcPct val="100000"/>
              </a:lnSpc>
              <a:spcBef>
                <a:spcPts val="1675"/>
              </a:spcBef>
            </a:pPr>
            <a:r>
              <a:rPr sz="1800" b="1" spc="-210" dirty="0">
                <a:latin typeface="Verdana"/>
                <a:cs typeface="Verdana"/>
              </a:rPr>
              <a:t>(sero-purulent/</a:t>
            </a:r>
            <a:r>
              <a:rPr sz="1800" b="1" spc="-145" dirty="0">
                <a:latin typeface="Verdana"/>
                <a:cs typeface="Verdana"/>
              </a:rPr>
              <a:t> </a:t>
            </a:r>
            <a:r>
              <a:rPr sz="1800" b="1" spc="-140" dirty="0">
                <a:latin typeface="Verdana"/>
                <a:cs typeface="Verdana"/>
              </a:rPr>
              <a:t>bloody)</a:t>
            </a:r>
            <a:endParaRPr sz="1800">
              <a:latin typeface="Verdana"/>
              <a:cs typeface="Verdana"/>
            </a:endParaRPr>
          </a:p>
          <a:p>
            <a:pPr marL="354965" indent="-354965">
              <a:lnSpc>
                <a:spcPct val="100000"/>
              </a:lnSpc>
              <a:spcBef>
                <a:spcPts val="860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85" dirty="0">
                <a:latin typeface="Verdana"/>
                <a:cs typeface="Verdana"/>
              </a:rPr>
              <a:t>Pain</a:t>
            </a:r>
            <a:endParaRPr sz="2800">
              <a:latin typeface="Verdana"/>
              <a:cs typeface="Verdana"/>
            </a:endParaRPr>
          </a:p>
          <a:p>
            <a:pPr marL="1012190" marR="5080" indent="-300990">
              <a:lnSpc>
                <a:spcPts val="4040"/>
              </a:lnSpc>
              <a:spcBef>
                <a:spcPts val="225"/>
              </a:spcBef>
            </a:pPr>
            <a:r>
              <a:rPr sz="1800" b="1" spc="-185" dirty="0">
                <a:latin typeface="Verdana"/>
                <a:cs typeface="Verdana"/>
              </a:rPr>
              <a:t>(which </a:t>
            </a:r>
            <a:r>
              <a:rPr sz="1800" b="1" spc="-145" dirty="0">
                <a:latin typeface="Verdana"/>
                <a:cs typeface="Verdana"/>
              </a:rPr>
              <a:t>increases </a:t>
            </a:r>
            <a:r>
              <a:rPr sz="1800" b="1" spc="-215" dirty="0">
                <a:latin typeface="Verdana"/>
                <a:cs typeface="Verdana"/>
              </a:rPr>
              <a:t>until </a:t>
            </a:r>
            <a:r>
              <a:rPr sz="1800" b="1" spc="-165" dirty="0">
                <a:latin typeface="Verdana"/>
                <a:cs typeface="Verdana"/>
              </a:rPr>
              <a:t>temporary </a:t>
            </a:r>
            <a:r>
              <a:rPr sz="1800" b="1" spc="-175" dirty="0">
                <a:latin typeface="Verdana"/>
                <a:cs typeface="Verdana"/>
              </a:rPr>
              <a:t>relief  </a:t>
            </a:r>
            <a:r>
              <a:rPr sz="1800" b="1" spc="-120" dirty="0">
                <a:latin typeface="Verdana"/>
                <a:cs typeface="Verdana"/>
              </a:rPr>
              <a:t>occurs </a:t>
            </a:r>
            <a:r>
              <a:rPr sz="1800" b="1" spc="-195" dirty="0">
                <a:latin typeface="Verdana"/>
                <a:cs typeface="Verdana"/>
              </a:rPr>
              <a:t>when </a:t>
            </a:r>
            <a:r>
              <a:rPr sz="1800" b="1" spc="-190" dirty="0">
                <a:latin typeface="Verdana"/>
                <a:cs typeface="Verdana"/>
              </a:rPr>
              <a:t>pus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spc="-160" dirty="0">
                <a:latin typeface="Verdana"/>
                <a:cs typeface="Verdana"/>
              </a:rPr>
              <a:t>discharges)</a:t>
            </a:r>
            <a:endParaRPr sz="1800">
              <a:latin typeface="Verdana"/>
              <a:cs typeface="Verdana"/>
            </a:endParaRPr>
          </a:p>
          <a:p>
            <a:pPr marL="354965" indent="-354965">
              <a:lnSpc>
                <a:spcPct val="100000"/>
              </a:lnSpc>
              <a:spcBef>
                <a:spcPts val="409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415" dirty="0">
                <a:latin typeface="Verdana"/>
                <a:cs typeface="Verdana"/>
              </a:rPr>
              <a:t>Pruritus</a:t>
            </a:r>
            <a:r>
              <a:rPr sz="2800" b="1" spc="-180" dirty="0">
                <a:latin typeface="Verdana"/>
                <a:cs typeface="Verdana"/>
              </a:rPr>
              <a:t> </a:t>
            </a:r>
            <a:r>
              <a:rPr sz="2800" b="1" spc="-210" dirty="0">
                <a:latin typeface="Verdana"/>
                <a:cs typeface="Verdana"/>
              </a:rPr>
              <a:t>ani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78612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4965" marR="475615" indent="-354965">
              <a:lnSpc>
                <a:spcPct val="119600"/>
              </a:lnSpc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15" dirty="0">
                <a:latin typeface="Verdana"/>
                <a:cs typeface="Verdana"/>
              </a:rPr>
              <a:t>Previous </a:t>
            </a:r>
            <a:r>
              <a:rPr sz="2800" b="1" spc="-370" dirty="0">
                <a:latin typeface="Verdana"/>
                <a:cs typeface="Verdana"/>
              </a:rPr>
              <a:t>h/o </a:t>
            </a:r>
            <a:r>
              <a:rPr sz="2800" b="1" spc="-170" dirty="0">
                <a:latin typeface="Verdana"/>
                <a:cs typeface="Verdana"/>
              </a:rPr>
              <a:t>anal </a:t>
            </a:r>
            <a:r>
              <a:rPr sz="2800" b="1" spc="-175" dirty="0">
                <a:latin typeface="Verdana"/>
                <a:cs typeface="Verdana"/>
              </a:rPr>
              <a:t>gland  </a:t>
            </a:r>
            <a:r>
              <a:rPr sz="2800" b="1" spc="-235" dirty="0">
                <a:latin typeface="Verdana"/>
                <a:cs typeface="Verdana"/>
              </a:rPr>
              <a:t>infection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33359" y="1776983"/>
            <a:ext cx="3819144" cy="418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0859" y="457657"/>
            <a:ext cx="51136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CLINICAL</a:t>
            </a:r>
            <a:r>
              <a:rPr b="0" u="none" spc="-5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b="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ASSESMENT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7750" y="1518471"/>
            <a:ext cx="9049385" cy="4457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98145" indent="-354965">
              <a:lnSpc>
                <a:spcPct val="13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u="heavy" spc="-4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HISTORY:</a:t>
            </a:r>
            <a:r>
              <a:rPr sz="2800" b="1" spc="-4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b="1" spc="-325" dirty="0">
                <a:latin typeface="Verdana"/>
                <a:cs typeface="Verdana"/>
              </a:rPr>
              <a:t>full </a:t>
            </a:r>
            <a:r>
              <a:rPr sz="2800" b="1" spc="-140" dirty="0">
                <a:latin typeface="Verdana"/>
                <a:cs typeface="Verdana"/>
              </a:rPr>
              <a:t>medical </a:t>
            </a:r>
            <a:r>
              <a:rPr sz="2800" b="1" spc="-330" dirty="0">
                <a:latin typeface="Verdana"/>
                <a:cs typeface="Verdana"/>
              </a:rPr>
              <a:t>history </a:t>
            </a:r>
            <a:r>
              <a:rPr sz="2800" b="1" spc="-200" dirty="0">
                <a:latin typeface="Verdana"/>
                <a:cs typeface="Verdana"/>
              </a:rPr>
              <a:t>incl. </a:t>
            </a:r>
            <a:r>
              <a:rPr sz="2800" b="1" spc="-229" dirty="0">
                <a:latin typeface="Verdana"/>
                <a:cs typeface="Verdana"/>
              </a:rPr>
              <a:t>obstetric,anal,  </a:t>
            </a:r>
            <a:r>
              <a:rPr sz="2800" b="1" spc="-285" dirty="0">
                <a:latin typeface="Verdana"/>
                <a:cs typeface="Verdana"/>
              </a:rPr>
              <a:t>gastrointestinal, </a:t>
            </a:r>
            <a:r>
              <a:rPr sz="2800" b="1" spc="-229" dirty="0">
                <a:latin typeface="Verdana"/>
                <a:cs typeface="Verdana"/>
              </a:rPr>
              <a:t>surgical,</a:t>
            </a:r>
            <a:r>
              <a:rPr sz="2800" b="1" spc="-80" dirty="0">
                <a:latin typeface="Verdana"/>
                <a:cs typeface="Verdana"/>
              </a:rPr>
              <a:t> </a:t>
            </a:r>
            <a:r>
              <a:rPr sz="2800" b="1" spc="-170" dirty="0">
                <a:latin typeface="Verdana"/>
                <a:cs typeface="Verdana"/>
              </a:rPr>
              <a:t>continence</a:t>
            </a:r>
            <a:endParaRPr sz="2800">
              <a:latin typeface="Verdana"/>
              <a:cs typeface="Verdana"/>
            </a:endParaRPr>
          </a:p>
          <a:p>
            <a:pPr marL="354965" marR="134620" indent="-354965">
              <a:lnSpc>
                <a:spcPct val="1296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u="heavy" spc="-4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DRE</a:t>
            </a:r>
            <a:r>
              <a:rPr sz="2800" b="1" spc="-440" dirty="0">
                <a:solidFill>
                  <a:srgbClr val="001F5F"/>
                </a:solidFill>
                <a:latin typeface="Verdana"/>
                <a:cs typeface="Verdana"/>
              </a:rPr>
              <a:t>: </a:t>
            </a:r>
            <a:r>
              <a:rPr sz="2800" b="1" spc="-160" dirty="0">
                <a:latin typeface="Verdana"/>
                <a:cs typeface="Verdana"/>
              </a:rPr>
              <a:t>area </a:t>
            </a:r>
            <a:r>
              <a:rPr sz="2800" b="1" spc="-270" dirty="0">
                <a:latin typeface="Verdana"/>
                <a:cs typeface="Verdana"/>
              </a:rPr>
              <a:t>of induration, </a:t>
            </a:r>
            <a:r>
              <a:rPr sz="2800" b="1" spc="-315" dirty="0">
                <a:latin typeface="Verdana"/>
                <a:cs typeface="Verdana"/>
              </a:rPr>
              <a:t>fibrous </a:t>
            </a:r>
            <a:r>
              <a:rPr sz="2800" b="1" spc="-254" dirty="0">
                <a:latin typeface="Verdana"/>
                <a:cs typeface="Verdana"/>
              </a:rPr>
              <a:t>tract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280" dirty="0">
                <a:latin typeface="Verdana"/>
                <a:cs typeface="Verdana"/>
              </a:rPr>
              <a:t>internal  </a:t>
            </a:r>
            <a:r>
              <a:rPr sz="2800" b="1" spc="-195" dirty="0">
                <a:latin typeface="Verdana"/>
                <a:cs typeface="Verdana"/>
              </a:rPr>
              <a:t>opening </a:t>
            </a:r>
            <a:r>
              <a:rPr sz="2800" b="1" spc="-190" dirty="0">
                <a:latin typeface="Verdana"/>
                <a:cs typeface="Verdana"/>
              </a:rPr>
              <a:t>may </a:t>
            </a:r>
            <a:r>
              <a:rPr sz="2800" b="1" spc="-95" dirty="0">
                <a:latin typeface="Verdana"/>
                <a:cs typeface="Verdana"/>
              </a:rPr>
              <a:t>be </a:t>
            </a:r>
            <a:r>
              <a:rPr sz="2800" b="1" spc="-300" dirty="0">
                <a:latin typeface="Verdana"/>
                <a:cs typeface="Verdana"/>
              </a:rPr>
              <a:t>felt </a:t>
            </a:r>
            <a:r>
              <a:rPr sz="2800" b="1" spc="-275" dirty="0">
                <a:latin typeface="Verdana"/>
                <a:cs typeface="Verdana"/>
              </a:rPr>
              <a:t>(</a:t>
            </a:r>
            <a:r>
              <a:rPr sz="2800" b="1" spc="-275" dirty="0">
                <a:solidFill>
                  <a:srgbClr val="00AF50"/>
                </a:solidFill>
                <a:latin typeface="Verdana"/>
                <a:cs typeface="Verdana"/>
              </a:rPr>
              <a:t>“button-hole” </a:t>
            </a:r>
            <a:r>
              <a:rPr sz="2800" b="1" spc="-165" dirty="0">
                <a:latin typeface="Verdana"/>
                <a:cs typeface="Verdana"/>
              </a:rPr>
              <a:t>defect</a:t>
            </a:r>
            <a:r>
              <a:rPr sz="2800" b="1" spc="40" dirty="0">
                <a:latin typeface="Verdana"/>
                <a:cs typeface="Verdana"/>
              </a:rPr>
              <a:t> </a:t>
            </a:r>
            <a:r>
              <a:rPr sz="2800" b="1" spc="-305" dirty="0">
                <a:latin typeface="Verdana"/>
                <a:cs typeface="Verdana"/>
              </a:rPr>
              <a:t>in</a:t>
            </a:r>
            <a:endParaRPr sz="2800">
              <a:latin typeface="Verdana"/>
              <a:cs typeface="Verdana"/>
            </a:endParaRPr>
          </a:p>
          <a:p>
            <a:pPr marL="1312545">
              <a:lnSpc>
                <a:spcPct val="100000"/>
              </a:lnSpc>
              <a:spcBef>
                <a:spcPts val="1005"/>
              </a:spcBef>
            </a:pPr>
            <a:r>
              <a:rPr sz="2800" b="1" spc="65" dirty="0">
                <a:latin typeface="Verdana"/>
                <a:cs typeface="Verdana"/>
              </a:rPr>
              <a:t>Ca</a:t>
            </a:r>
            <a:r>
              <a:rPr sz="2800" b="1" spc="-165" dirty="0">
                <a:latin typeface="Verdana"/>
                <a:cs typeface="Verdana"/>
              </a:rPr>
              <a:t> </a:t>
            </a:r>
            <a:r>
              <a:rPr sz="2800" b="1" spc="-285" dirty="0">
                <a:latin typeface="Verdana"/>
                <a:cs typeface="Verdana"/>
              </a:rPr>
              <a:t>rectum)</a:t>
            </a:r>
            <a:endParaRPr sz="2800">
              <a:latin typeface="Verdana"/>
              <a:cs typeface="Verdana"/>
            </a:endParaRPr>
          </a:p>
          <a:p>
            <a:pPr marL="354965" indent="-354965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u="heavy" spc="-2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PROCTOSIGMOIDOSCOPY:</a:t>
            </a:r>
            <a:endParaRPr sz="2800">
              <a:latin typeface="Verdana"/>
              <a:cs typeface="Verdana"/>
            </a:endParaRPr>
          </a:p>
          <a:p>
            <a:pPr marL="1211580" marR="5080">
              <a:lnSpc>
                <a:spcPts val="4370"/>
              </a:lnSpc>
              <a:spcBef>
                <a:spcPts val="300"/>
              </a:spcBef>
            </a:pPr>
            <a:r>
              <a:rPr sz="2800" b="1" spc="-434" dirty="0">
                <a:latin typeface="Verdana"/>
                <a:cs typeface="Verdana"/>
              </a:rPr>
              <a:t>To </a:t>
            </a:r>
            <a:r>
              <a:rPr sz="2800" b="1" spc="-190" dirty="0">
                <a:latin typeface="Verdana"/>
                <a:cs typeface="Verdana"/>
              </a:rPr>
              <a:t>evaluate </a:t>
            </a:r>
            <a:r>
              <a:rPr sz="2800" b="1" spc="-200" dirty="0">
                <a:latin typeface="Verdana"/>
                <a:cs typeface="Verdana"/>
              </a:rPr>
              <a:t>rectal </a:t>
            </a:r>
            <a:r>
              <a:rPr sz="2800" b="1" spc="-185" dirty="0">
                <a:latin typeface="Verdana"/>
                <a:cs typeface="Verdana"/>
              </a:rPr>
              <a:t>mucosa </a:t>
            </a:r>
            <a:r>
              <a:rPr sz="2800" b="1" spc="-345" dirty="0">
                <a:latin typeface="Verdana"/>
                <a:cs typeface="Verdana"/>
              </a:rPr>
              <a:t>for </a:t>
            </a:r>
            <a:r>
              <a:rPr sz="2800" b="1" spc="-185" dirty="0">
                <a:latin typeface="Verdana"/>
                <a:cs typeface="Verdana"/>
              </a:rPr>
              <a:t>any </a:t>
            </a:r>
            <a:r>
              <a:rPr sz="2800" b="1" spc="-254" dirty="0">
                <a:latin typeface="Verdana"/>
                <a:cs typeface="Verdana"/>
              </a:rPr>
              <a:t>underlying  </a:t>
            </a:r>
            <a:r>
              <a:rPr sz="2800" b="1" spc="-204" dirty="0">
                <a:latin typeface="Verdana"/>
                <a:cs typeface="Verdana"/>
              </a:rPr>
              <a:t>disease</a:t>
            </a:r>
            <a:r>
              <a:rPr sz="2800" b="1" spc="-160" dirty="0">
                <a:latin typeface="Verdana"/>
                <a:cs typeface="Verdana"/>
              </a:rPr>
              <a:t> </a:t>
            </a:r>
            <a:r>
              <a:rPr sz="2800" b="1" spc="-225" dirty="0">
                <a:latin typeface="Verdana"/>
                <a:cs typeface="Verdana"/>
              </a:rPr>
              <a:t>process.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3934" y="491998"/>
            <a:ext cx="5295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none" spc="-30" dirty="0">
                <a:solidFill>
                  <a:srgbClr val="C00000"/>
                </a:solidFill>
                <a:latin typeface="Arial Black"/>
                <a:cs typeface="Arial Black"/>
              </a:rPr>
              <a:t>GOODSALL’S</a:t>
            </a:r>
            <a:r>
              <a:rPr sz="4000" b="0" u="none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4000" b="0" u="none" spc="-25" dirty="0">
                <a:solidFill>
                  <a:srgbClr val="C00000"/>
                </a:solidFill>
                <a:latin typeface="Arial Black"/>
                <a:cs typeface="Arial Black"/>
              </a:rPr>
              <a:t>RULE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474673"/>
            <a:ext cx="8855710" cy="228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72720" indent="-342900">
              <a:lnSpc>
                <a:spcPct val="100000"/>
              </a:lnSpc>
              <a:spcBef>
                <a:spcPts val="95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75" dirty="0">
                <a:latin typeface="Verdana"/>
                <a:cs typeface="Verdana"/>
              </a:rPr>
              <a:t>If </a:t>
            </a:r>
            <a:r>
              <a:rPr sz="2800" b="1" spc="-254" dirty="0">
                <a:latin typeface="Verdana"/>
                <a:cs typeface="Verdana"/>
              </a:rPr>
              <a:t>external </a:t>
            </a:r>
            <a:r>
              <a:rPr sz="2800" b="1" spc="-200" dirty="0">
                <a:latin typeface="Verdana"/>
                <a:cs typeface="Verdana"/>
              </a:rPr>
              <a:t>opening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290" dirty="0">
                <a:latin typeface="Verdana"/>
                <a:cs typeface="Verdana"/>
              </a:rPr>
              <a:t>anterior </a:t>
            </a:r>
            <a:r>
              <a:rPr sz="2800" b="1" spc="-260" dirty="0">
                <a:latin typeface="Verdana"/>
                <a:cs typeface="Verdana"/>
              </a:rPr>
              <a:t>half </a:t>
            </a:r>
            <a:r>
              <a:rPr sz="2800" b="1" spc="-270" dirty="0">
                <a:latin typeface="Verdana"/>
                <a:cs typeface="Verdana"/>
              </a:rPr>
              <a:t>of anus, </a:t>
            </a:r>
            <a:r>
              <a:rPr sz="2800" b="1" spc="-315" dirty="0">
                <a:latin typeface="Verdana"/>
                <a:cs typeface="Verdana"/>
              </a:rPr>
              <a:t>fistula  </a:t>
            </a:r>
            <a:r>
              <a:rPr sz="2800" b="1" spc="-270" dirty="0">
                <a:latin typeface="Verdana"/>
                <a:cs typeface="Verdana"/>
              </a:rPr>
              <a:t>usually </a:t>
            </a:r>
            <a:r>
              <a:rPr sz="2800" b="1" spc="-390" dirty="0">
                <a:latin typeface="Verdana"/>
                <a:cs typeface="Verdana"/>
              </a:rPr>
              <a:t>runs</a:t>
            </a:r>
            <a:r>
              <a:rPr sz="2800" b="1" spc="-39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800" b="1" u="heavy" spc="-2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directly</a:t>
            </a:r>
            <a:r>
              <a:rPr sz="2800" b="1" spc="-22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800" b="1" spc="-295" dirty="0">
                <a:latin typeface="Verdana"/>
                <a:cs typeface="Verdana"/>
              </a:rPr>
              <a:t>into </a:t>
            </a:r>
            <a:r>
              <a:rPr sz="2800" b="1" spc="-170" dirty="0">
                <a:latin typeface="Verdana"/>
                <a:cs typeface="Verdana"/>
              </a:rPr>
              <a:t>anal</a:t>
            </a:r>
            <a:r>
              <a:rPr sz="2800" b="1" spc="-220" dirty="0">
                <a:latin typeface="Verdana"/>
                <a:cs typeface="Verdana"/>
              </a:rPr>
              <a:t> </a:t>
            </a:r>
            <a:r>
              <a:rPr sz="2800" b="1" spc="-130" dirty="0">
                <a:latin typeface="Verdana"/>
                <a:cs typeface="Verdana"/>
              </a:rPr>
              <a:t>canal.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15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75" dirty="0">
                <a:latin typeface="Verdana"/>
                <a:cs typeface="Verdana"/>
              </a:rPr>
              <a:t>If </a:t>
            </a:r>
            <a:r>
              <a:rPr sz="2800" b="1" spc="-260" dirty="0">
                <a:latin typeface="Verdana"/>
                <a:cs typeface="Verdana"/>
              </a:rPr>
              <a:t>external </a:t>
            </a:r>
            <a:r>
              <a:rPr sz="2800" b="1" spc="-200" dirty="0">
                <a:latin typeface="Verdana"/>
                <a:cs typeface="Verdana"/>
              </a:rPr>
              <a:t>opening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295" dirty="0">
                <a:latin typeface="Verdana"/>
                <a:cs typeface="Verdana"/>
              </a:rPr>
              <a:t>posterior </a:t>
            </a:r>
            <a:r>
              <a:rPr sz="2800" b="1" spc="-265" dirty="0">
                <a:latin typeface="Verdana"/>
                <a:cs typeface="Verdana"/>
              </a:rPr>
              <a:t>half </a:t>
            </a:r>
            <a:r>
              <a:rPr sz="2800" b="1" spc="-270" dirty="0">
                <a:latin typeface="Verdana"/>
                <a:cs typeface="Verdana"/>
              </a:rPr>
              <a:t>of anus, </a:t>
            </a:r>
            <a:r>
              <a:rPr sz="2800" b="1" spc="-315" dirty="0">
                <a:latin typeface="Verdana"/>
                <a:cs typeface="Verdana"/>
              </a:rPr>
              <a:t>fistula  </a:t>
            </a:r>
            <a:r>
              <a:rPr sz="2800" b="1" spc="-270" dirty="0">
                <a:latin typeface="Verdana"/>
                <a:cs typeface="Verdana"/>
              </a:rPr>
              <a:t>usually</a:t>
            </a:r>
            <a:r>
              <a:rPr sz="2800" b="1" u="heavy" spc="-27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2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curves</a:t>
            </a:r>
            <a:r>
              <a:rPr sz="2800" b="1" spc="-24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800" b="1" spc="-245" dirty="0">
                <a:latin typeface="Verdana"/>
                <a:cs typeface="Verdana"/>
              </a:rPr>
              <a:t>midline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75" dirty="0">
                <a:latin typeface="Verdana"/>
                <a:cs typeface="Verdana"/>
              </a:rPr>
              <a:t>the </a:t>
            </a:r>
            <a:r>
              <a:rPr sz="2800" b="1" spc="-170" dirty="0">
                <a:latin typeface="Verdana"/>
                <a:cs typeface="Verdana"/>
              </a:rPr>
              <a:t>anal </a:t>
            </a:r>
            <a:r>
              <a:rPr sz="2800" b="1" spc="-110" dirty="0">
                <a:latin typeface="Verdana"/>
                <a:cs typeface="Verdana"/>
              </a:rPr>
              <a:t>canal  </a:t>
            </a:r>
            <a:r>
              <a:rPr sz="2800" b="1" spc="-280" dirty="0">
                <a:latin typeface="Verdana"/>
                <a:cs typeface="Verdana"/>
              </a:rPr>
              <a:t>posteriorly.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56831" y="3332986"/>
            <a:ext cx="4745735" cy="3525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304" y="1681429"/>
            <a:ext cx="5709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325" dirty="0">
                <a:solidFill>
                  <a:srgbClr val="252525"/>
                </a:solidFill>
              </a:rPr>
              <a:t>Latin </a:t>
            </a:r>
            <a:r>
              <a:rPr sz="2800" u="none" spc="-345" dirty="0">
                <a:solidFill>
                  <a:srgbClr val="252525"/>
                </a:solidFill>
              </a:rPr>
              <a:t>: </a:t>
            </a:r>
            <a:r>
              <a:rPr sz="2800" u="none" spc="-305" dirty="0">
                <a:solidFill>
                  <a:srgbClr val="252525"/>
                </a:solidFill>
              </a:rPr>
              <a:t>flute </a:t>
            </a:r>
            <a:r>
              <a:rPr sz="2800" u="none" spc="-390" dirty="0">
                <a:solidFill>
                  <a:srgbClr val="252525"/>
                </a:solidFill>
              </a:rPr>
              <a:t>(or) </a:t>
            </a:r>
            <a:r>
              <a:rPr sz="2800" u="none" spc="-25" dirty="0">
                <a:solidFill>
                  <a:srgbClr val="252525"/>
                </a:solidFill>
              </a:rPr>
              <a:t>a </a:t>
            </a:r>
            <a:r>
              <a:rPr sz="2800" u="none" spc="-150" dirty="0">
                <a:solidFill>
                  <a:srgbClr val="252525"/>
                </a:solidFill>
              </a:rPr>
              <a:t>pipe </a:t>
            </a:r>
            <a:r>
              <a:rPr sz="2800" u="none" spc="-390" dirty="0">
                <a:solidFill>
                  <a:srgbClr val="252525"/>
                </a:solidFill>
              </a:rPr>
              <a:t>(or) </a:t>
            </a:r>
            <a:r>
              <a:rPr sz="2800" u="none" spc="-25" dirty="0">
                <a:solidFill>
                  <a:srgbClr val="252525"/>
                </a:solidFill>
              </a:rPr>
              <a:t>a</a:t>
            </a:r>
            <a:r>
              <a:rPr sz="2800" u="none" spc="-605" dirty="0">
                <a:solidFill>
                  <a:srgbClr val="252525"/>
                </a:solidFill>
              </a:rPr>
              <a:t> </a:t>
            </a:r>
            <a:r>
              <a:rPr sz="2800" u="none" spc="-235" dirty="0">
                <a:solidFill>
                  <a:srgbClr val="252525"/>
                </a:solidFill>
              </a:rPr>
              <a:t>tube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449829" y="2326894"/>
            <a:ext cx="577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8759" y="3457955"/>
            <a:ext cx="2601467" cy="218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5034" y="428320"/>
            <a:ext cx="30645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Black"/>
                <a:cs typeface="Arial Black"/>
              </a:rPr>
              <a:t>IMAGING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2033531"/>
            <a:ext cx="5053965" cy="20510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504825" indent="-492125">
              <a:lnSpc>
                <a:spcPct val="100000"/>
              </a:lnSpc>
              <a:spcBef>
                <a:spcPts val="1090"/>
              </a:spcBef>
              <a:buClr>
                <a:srgbClr val="E78612"/>
              </a:buClr>
              <a:buFont typeface="Wingdings"/>
              <a:buChar char=""/>
              <a:tabLst>
                <a:tab pos="505459" algn="l"/>
              </a:tabLst>
            </a:pPr>
            <a:r>
              <a:rPr sz="3600" b="1" spc="-360" dirty="0">
                <a:latin typeface="Verdana"/>
                <a:cs typeface="Verdana"/>
              </a:rPr>
              <a:t>Fistulography</a:t>
            </a:r>
            <a:endParaRPr sz="3600">
              <a:latin typeface="Verdana"/>
              <a:cs typeface="Verdana"/>
            </a:endParaRPr>
          </a:p>
          <a:p>
            <a:pPr marL="504825" indent="-492125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"/>
              <a:tabLst>
                <a:tab pos="505459" algn="l"/>
              </a:tabLst>
            </a:pPr>
            <a:r>
              <a:rPr sz="3600" b="1" spc="-270" dirty="0">
                <a:latin typeface="Verdana"/>
                <a:cs typeface="Verdana"/>
              </a:rPr>
              <a:t>Endoanal</a:t>
            </a:r>
            <a:r>
              <a:rPr sz="3600" b="1" spc="-260" dirty="0">
                <a:latin typeface="Verdana"/>
                <a:cs typeface="Verdana"/>
              </a:rPr>
              <a:t> </a:t>
            </a:r>
            <a:r>
              <a:rPr sz="3600" b="1" spc="-375" dirty="0">
                <a:latin typeface="Verdana"/>
                <a:cs typeface="Verdana"/>
              </a:rPr>
              <a:t>ultrasound</a:t>
            </a:r>
            <a:endParaRPr sz="3600">
              <a:latin typeface="Verdana"/>
              <a:cs typeface="Verdana"/>
            </a:endParaRPr>
          </a:p>
          <a:p>
            <a:pPr marL="504825" indent="-492125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"/>
              <a:tabLst>
                <a:tab pos="505459" algn="l"/>
              </a:tabLst>
            </a:pPr>
            <a:r>
              <a:rPr sz="3600" b="1" spc="-620" dirty="0">
                <a:latin typeface="Verdana"/>
                <a:cs typeface="Verdana"/>
              </a:rPr>
              <a:t>MRI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8270" y="624916"/>
            <a:ext cx="3991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Arial Black"/>
                <a:cs typeface="Arial Black"/>
              </a:rPr>
              <a:t>Fistulography: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9998" y="1708971"/>
            <a:ext cx="5852795" cy="1134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54965">
              <a:lnSpc>
                <a:spcPct val="130000"/>
              </a:lnSpc>
              <a:spcBef>
                <a:spcPts val="9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50" dirty="0">
                <a:latin typeface="Verdana"/>
                <a:cs typeface="Verdana"/>
              </a:rPr>
              <a:t>Reveals </a:t>
            </a:r>
            <a:r>
              <a:rPr sz="2800" b="1" spc="-280" dirty="0">
                <a:latin typeface="Verdana"/>
                <a:cs typeface="Verdana"/>
              </a:rPr>
              <a:t>primary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185" dirty="0">
                <a:latin typeface="Verdana"/>
                <a:cs typeface="Verdana"/>
              </a:rPr>
              <a:t>secondary  </a:t>
            </a:r>
            <a:r>
              <a:rPr sz="2800" b="1" spc="-275" dirty="0">
                <a:latin typeface="Verdana"/>
                <a:cs typeface="Verdana"/>
              </a:rPr>
              <a:t>tracts.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9998" y="3943999"/>
            <a:ext cx="5716905" cy="117538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340" dirty="0">
                <a:latin typeface="Verdana"/>
                <a:cs typeface="Verdana"/>
              </a:rPr>
              <a:t>Useful </a:t>
            </a:r>
            <a:r>
              <a:rPr sz="2800" b="1" spc="-345" dirty="0">
                <a:latin typeface="Verdana"/>
                <a:cs typeface="Verdana"/>
              </a:rPr>
              <a:t>if </a:t>
            </a:r>
            <a:r>
              <a:rPr sz="2800" b="1" spc="-275" dirty="0">
                <a:latin typeface="Verdana"/>
                <a:cs typeface="Verdana"/>
              </a:rPr>
              <a:t>extra </a:t>
            </a:r>
            <a:r>
              <a:rPr sz="2800" b="1" spc="-225" dirty="0">
                <a:latin typeface="Verdana"/>
                <a:cs typeface="Verdana"/>
              </a:rPr>
              <a:t>sphincteric</a:t>
            </a:r>
            <a:r>
              <a:rPr sz="2800" b="1" spc="280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endParaRPr sz="2800">
              <a:latin typeface="Verdana"/>
              <a:cs typeface="Verdana"/>
            </a:endParaRPr>
          </a:p>
          <a:p>
            <a:pPr marL="411480">
              <a:lnSpc>
                <a:spcPct val="100000"/>
              </a:lnSpc>
              <a:spcBef>
                <a:spcPts val="994"/>
              </a:spcBef>
            </a:pPr>
            <a:r>
              <a:rPr sz="2800" b="1" spc="-215" dirty="0">
                <a:latin typeface="Verdana"/>
                <a:cs typeface="Verdana"/>
              </a:rPr>
              <a:t>suspected</a:t>
            </a:r>
            <a:r>
              <a:rPr sz="3200" b="1" spc="-215" dirty="0"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6176" y="1914144"/>
            <a:ext cx="3793235" cy="4706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6054" y="533146"/>
            <a:ext cx="66268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spc="-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Arial Black"/>
                <a:cs typeface="Arial Black"/>
              </a:rPr>
              <a:t>END0 </a:t>
            </a:r>
            <a:r>
              <a:rPr sz="3600" b="0" u="heavy" spc="-1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Arial Black"/>
                <a:cs typeface="Arial Black"/>
              </a:rPr>
              <a:t>ANAL</a:t>
            </a:r>
            <a:r>
              <a:rPr sz="3600" b="0" u="heavy" spc="-6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Arial Black"/>
                <a:cs typeface="Arial Black"/>
              </a:rPr>
              <a:t> </a:t>
            </a:r>
            <a:r>
              <a:rPr sz="3600" b="0" u="heavy" spc="-25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Arial Black"/>
                <a:cs typeface="Arial Black"/>
              </a:rPr>
              <a:t>ULTRASOUND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3094" y="1480371"/>
            <a:ext cx="3986529" cy="16884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54965">
              <a:lnSpc>
                <a:spcPct val="130000"/>
              </a:lnSpc>
              <a:spcBef>
                <a:spcPts val="95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95" dirty="0">
                <a:latin typeface="Verdana"/>
                <a:cs typeface="Verdana"/>
              </a:rPr>
              <a:t>Determines </a:t>
            </a:r>
            <a:r>
              <a:rPr sz="2800" b="1" spc="-265" dirty="0">
                <a:latin typeface="Verdana"/>
                <a:cs typeface="Verdana"/>
              </a:rPr>
              <a:t>sphincter  </a:t>
            </a:r>
            <a:r>
              <a:rPr sz="2800" b="1" spc="-290" dirty="0">
                <a:latin typeface="Verdana"/>
                <a:cs typeface="Verdana"/>
              </a:rPr>
              <a:t>integrity.</a:t>
            </a:r>
            <a:endParaRPr sz="2800">
              <a:latin typeface="Verdana"/>
              <a:cs typeface="Verdana"/>
            </a:endParaRPr>
          </a:p>
          <a:p>
            <a:pPr marL="354965" indent="-354965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04" dirty="0">
                <a:latin typeface="Verdana"/>
                <a:cs typeface="Verdana"/>
              </a:rPr>
              <a:t>Complexity </a:t>
            </a:r>
            <a:r>
              <a:rPr sz="2800" b="1" spc="-270" dirty="0">
                <a:latin typeface="Verdana"/>
                <a:cs typeface="Verdana"/>
              </a:rPr>
              <a:t>of</a:t>
            </a:r>
            <a:r>
              <a:rPr sz="2800" b="1" spc="-140" dirty="0">
                <a:latin typeface="Verdana"/>
                <a:cs typeface="Verdana"/>
              </a:rPr>
              <a:t> </a:t>
            </a:r>
            <a:r>
              <a:rPr sz="2800" b="1" spc="-305" dirty="0">
                <a:latin typeface="Verdana"/>
                <a:cs typeface="Verdana"/>
              </a:rPr>
              <a:t>fistula.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5166" y="5486501"/>
            <a:ext cx="3018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60" dirty="0">
                <a:latin typeface="Verdana"/>
                <a:cs typeface="Verdana"/>
              </a:rPr>
              <a:t>horse-shoe</a:t>
            </a:r>
            <a:r>
              <a:rPr sz="2800" b="1" spc="-220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01711" y="1580388"/>
            <a:ext cx="3374136" cy="3355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8064" y="3406139"/>
            <a:ext cx="3721608" cy="3451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95159" y="5658611"/>
            <a:ext cx="608330" cy="190500"/>
          </a:xfrm>
          <a:custGeom>
            <a:avLst/>
            <a:gdLst/>
            <a:ahLst/>
            <a:cxnLst/>
            <a:rect l="l" t="t" r="r" b="b"/>
            <a:pathLst>
              <a:path w="608329" h="190500">
                <a:moveTo>
                  <a:pt x="95250" y="0"/>
                </a:moveTo>
                <a:lnTo>
                  <a:pt x="0" y="95250"/>
                </a:lnTo>
                <a:lnTo>
                  <a:pt x="95250" y="190500"/>
                </a:lnTo>
                <a:lnTo>
                  <a:pt x="95250" y="142875"/>
                </a:lnTo>
                <a:lnTo>
                  <a:pt x="608076" y="142875"/>
                </a:lnTo>
                <a:lnTo>
                  <a:pt x="608076" y="47625"/>
                </a:lnTo>
                <a:lnTo>
                  <a:pt x="95250" y="47625"/>
                </a:lnTo>
                <a:lnTo>
                  <a:pt x="9525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5159" y="5658611"/>
            <a:ext cx="608330" cy="190500"/>
          </a:xfrm>
          <a:custGeom>
            <a:avLst/>
            <a:gdLst/>
            <a:ahLst/>
            <a:cxnLst/>
            <a:rect l="l" t="t" r="r" b="b"/>
            <a:pathLst>
              <a:path w="608329" h="190500">
                <a:moveTo>
                  <a:pt x="0" y="95250"/>
                </a:moveTo>
                <a:lnTo>
                  <a:pt x="95250" y="0"/>
                </a:lnTo>
                <a:lnTo>
                  <a:pt x="95250" y="47625"/>
                </a:lnTo>
                <a:lnTo>
                  <a:pt x="608076" y="47625"/>
                </a:lnTo>
                <a:lnTo>
                  <a:pt x="608076" y="142875"/>
                </a:lnTo>
                <a:lnTo>
                  <a:pt x="95250" y="142875"/>
                </a:lnTo>
                <a:lnTo>
                  <a:pt x="95250" y="190500"/>
                </a:lnTo>
                <a:lnTo>
                  <a:pt x="0" y="95250"/>
                </a:lnTo>
                <a:close/>
              </a:path>
            </a:pathLst>
          </a:custGeom>
          <a:ln w="15240">
            <a:solidFill>
              <a:srgbClr val="AA61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1594" y="391744"/>
            <a:ext cx="12045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spc="-10" dirty="0">
                <a:solidFill>
                  <a:srgbClr val="882C1D"/>
                </a:solidFill>
                <a:uFill>
                  <a:solidFill>
                    <a:srgbClr val="882C1D"/>
                  </a:solidFill>
                </a:uFill>
                <a:latin typeface="Arial Black"/>
                <a:cs typeface="Arial Black"/>
              </a:rPr>
              <a:t>MRI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341881"/>
            <a:ext cx="78206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35" dirty="0">
                <a:solidFill>
                  <a:srgbClr val="00AF50"/>
                </a:solidFill>
                <a:latin typeface="Verdana"/>
                <a:cs typeface="Verdana"/>
              </a:rPr>
              <a:t>“GOLD </a:t>
            </a:r>
            <a:r>
              <a:rPr sz="2800" b="1" spc="-385" dirty="0">
                <a:solidFill>
                  <a:srgbClr val="00AF50"/>
                </a:solidFill>
                <a:latin typeface="Verdana"/>
                <a:cs typeface="Verdana"/>
              </a:rPr>
              <a:t>STANDARD” </a:t>
            </a:r>
            <a:r>
              <a:rPr sz="2800" b="1" spc="-345" dirty="0">
                <a:latin typeface="Verdana"/>
                <a:cs typeface="Verdana"/>
              </a:rPr>
              <a:t>for </a:t>
            </a:r>
            <a:r>
              <a:rPr sz="2800" b="1" spc="-260" dirty="0">
                <a:latin typeface="Verdana"/>
                <a:cs typeface="Verdana"/>
              </a:rPr>
              <a:t>fistula-in-ano</a:t>
            </a:r>
            <a:r>
              <a:rPr sz="2800" b="1" spc="-204" dirty="0">
                <a:latin typeface="Verdana"/>
                <a:cs typeface="Verdana"/>
              </a:rPr>
              <a:t> </a:t>
            </a:r>
            <a:r>
              <a:rPr sz="2800" b="1" spc="-215" dirty="0">
                <a:latin typeface="Verdana"/>
                <a:cs typeface="Verdana"/>
              </a:rPr>
              <a:t>imaging.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35588" y="5773013"/>
            <a:ext cx="3126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4" dirty="0">
                <a:solidFill>
                  <a:srgbClr val="E78612"/>
                </a:solidFill>
                <a:latin typeface="Verdana"/>
                <a:cs typeface="Verdana"/>
              </a:rPr>
              <a:t>horse-shoe</a:t>
            </a:r>
            <a:r>
              <a:rPr sz="2800" b="1" spc="-200" dirty="0">
                <a:solidFill>
                  <a:srgbClr val="E78612"/>
                </a:solidFill>
                <a:latin typeface="Verdana"/>
                <a:cs typeface="Verdana"/>
              </a:rPr>
              <a:t> </a:t>
            </a:r>
            <a:r>
              <a:rPr sz="2800" b="1" spc="-305" dirty="0">
                <a:solidFill>
                  <a:srgbClr val="E78612"/>
                </a:solidFill>
                <a:latin typeface="Verdana"/>
                <a:cs typeface="Verdana"/>
              </a:rPr>
              <a:t>fistula.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8854" y="5645911"/>
            <a:ext cx="3295015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5080" indent="-200025">
              <a:lnSpc>
                <a:spcPct val="129600"/>
              </a:lnSpc>
              <a:spcBef>
                <a:spcPts val="100"/>
              </a:spcBef>
            </a:pPr>
            <a:r>
              <a:rPr sz="2800" b="1" spc="-265" dirty="0">
                <a:solidFill>
                  <a:srgbClr val="E78612"/>
                </a:solidFill>
                <a:latin typeface="Verdana"/>
                <a:cs typeface="Verdana"/>
              </a:rPr>
              <a:t>high </a:t>
            </a:r>
            <a:r>
              <a:rPr sz="2800" b="1" spc="-260" dirty="0">
                <a:solidFill>
                  <a:srgbClr val="E78612"/>
                </a:solidFill>
                <a:latin typeface="Verdana"/>
                <a:cs typeface="Verdana"/>
              </a:rPr>
              <a:t>variety </a:t>
            </a:r>
            <a:r>
              <a:rPr sz="2800" b="1" spc="-280" dirty="0">
                <a:solidFill>
                  <a:srgbClr val="E78612"/>
                </a:solidFill>
                <a:latin typeface="Verdana"/>
                <a:cs typeface="Verdana"/>
              </a:rPr>
              <a:t>supra  </a:t>
            </a:r>
            <a:r>
              <a:rPr sz="2800" b="1" spc="-229" dirty="0">
                <a:solidFill>
                  <a:srgbClr val="E78612"/>
                </a:solidFill>
                <a:latin typeface="Verdana"/>
                <a:cs typeface="Verdana"/>
              </a:rPr>
              <a:t>sphincteric</a:t>
            </a:r>
            <a:r>
              <a:rPr sz="2800" b="1" spc="-210" dirty="0">
                <a:solidFill>
                  <a:srgbClr val="E78612"/>
                </a:solidFill>
                <a:latin typeface="Verdana"/>
                <a:cs typeface="Verdana"/>
              </a:rPr>
              <a:t> </a:t>
            </a:r>
            <a:r>
              <a:rPr sz="2800" b="1" spc="-305" dirty="0">
                <a:solidFill>
                  <a:srgbClr val="E78612"/>
                </a:solidFill>
                <a:latin typeface="Verdana"/>
                <a:cs typeface="Verdana"/>
              </a:rPr>
              <a:t>fistula.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80004" y="1708404"/>
            <a:ext cx="2831592" cy="411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9831" y="1760220"/>
            <a:ext cx="3526535" cy="4014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7288" y="475564"/>
            <a:ext cx="989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none" dirty="0">
                <a:solidFill>
                  <a:srgbClr val="B73B25"/>
                </a:solidFill>
                <a:latin typeface="Arial Black"/>
                <a:cs typeface="Arial Black"/>
              </a:rPr>
              <a:t>M</a:t>
            </a:r>
            <a:r>
              <a:rPr sz="3600" b="0" u="heavy" spc="-15" dirty="0">
                <a:solidFill>
                  <a:srgbClr val="B73B25"/>
                </a:solidFill>
                <a:uFill>
                  <a:solidFill>
                    <a:srgbClr val="B73B25"/>
                  </a:solidFill>
                </a:uFill>
                <a:latin typeface="Arial Black"/>
                <a:cs typeface="Arial Black"/>
              </a:rPr>
              <a:t>R</a:t>
            </a:r>
            <a:r>
              <a:rPr sz="3600" b="0" u="none" dirty="0">
                <a:solidFill>
                  <a:srgbClr val="B73B25"/>
                </a:solidFill>
                <a:latin typeface="Arial Black"/>
                <a:cs typeface="Arial Black"/>
              </a:rPr>
              <a:t>I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7282" y="5367020"/>
            <a:ext cx="2614930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5080" indent="-299085">
              <a:lnSpc>
                <a:spcPct val="119600"/>
              </a:lnSpc>
              <a:spcBef>
                <a:spcPts val="100"/>
              </a:spcBef>
            </a:pPr>
            <a:r>
              <a:rPr sz="2800" b="1" spc="-220" dirty="0">
                <a:latin typeface="Verdana"/>
                <a:cs typeface="Verdana"/>
              </a:rPr>
              <a:t>Abscesses </a:t>
            </a:r>
            <a:r>
              <a:rPr sz="2800" b="1" spc="-160" dirty="0">
                <a:latin typeface="Verdana"/>
                <a:cs typeface="Verdana"/>
              </a:rPr>
              <a:t>and  </a:t>
            </a:r>
            <a:r>
              <a:rPr sz="2800" b="1" spc="-285" dirty="0">
                <a:latin typeface="Verdana"/>
                <a:cs typeface="Verdana"/>
              </a:rPr>
              <a:t>extensions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0504" y="5367020"/>
            <a:ext cx="223583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130" marR="5080" indent="-520065">
              <a:lnSpc>
                <a:spcPct val="119600"/>
              </a:lnSpc>
              <a:spcBef>
                <a:spcPts val="100"/>
              </a:spcBef>
            </a:pPr>
            <a:r>
              <a:rPr sz="2800" b="1" spc="-229" dirty="0">
                <a:latin typeface="Verdana"/>
                <a:cs typeface="Verdana"/>
              </a:rPr>
              <a:t>contralateral  </a:t>
            </a:r>
            <a:r>
              <a:rPr sz="2800" b="1" spc="-210" dirty="0">
                <a:latin typeface="Verdana"/>
                <a:cs typeface="Verdana"/>
              </a:rPr>
              <a:t>disease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09088" y="1679448"/>
            <a:ext cx="2820924" cy="3508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7200" y="1751076"/>
            <a:ext cx="2971800" cy="3508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27964"/>
            <a:ext cx="7232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PRINCIPLES OF</a:t>
            </a:r>
            <a:r>
              <a:rPr sz="3600" b="0" u="heavy" spc="-6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 </a:t>
            </a:r>
            <a:r>
              <a:rPr sz="3600" b="0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TREATMENT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305814"/>
            <a:ext cx="7708900" cy="508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470"/>
              </a:lnSpc>
              <a:spcBef>
                <a:spcPts val="10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3000" b="1" u="heavy" spc="-25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Control</a:t>
            </a:r>
            <a:r>
              <a:rPr sz="30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3000" b="1" u="heavy" spc="-3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sepsis</a:t>
            </a:r>
            <a:endParaRPr sz="3000">
              <a:latin typeface="Verdana"/>
              <a:cs typeface="Verdana"/>
            </a:endParaRPr>
          </a:p>
          <a:p>
            <a:pPr marL="469900">
              <a:lnSpc>
                <a:spcPts val="2870"/>
              </a:lnSpc>
            </a:pPr>
            <a:r>
              <a:rPr sz="2600" b="1" spc="-320" dirty="0">
                <a:latin typeface="Verdana"/>
                <a:cs typeface="Verdana"/>
              </a:rPr>
              <a:t>EUA</a:t>
            </a:r>
            <a:endParaRPr sz="2600">
              <a:latin typeface="Verdana"/>
              <a:cs typeface="Verdana"/>
            </a:endParaRPr>
          </a:p>
          <a:p>
            <a:pPr marL="469900" marR="5080">
              <a:lnSpc>
                <a:spcPts val="2870"/>
              </a:lnSpc>
              <a:spcBef>
                <a:spcPts val="185"/>
              </a:spcBef>
            </a:pPr>
            <a:r>
              <a:rPr sz="2600" b="1" spc="-235" dirty="0">
                <a:latin typeface="Verdana"/>
                <a:cs typeface="Verdana"/>
              </a:rPr>
              <a:t>Laying </a:t>
            </a:r>
            <a:r>
              <a:rPr sz="2600" b="1" spc="-150" dirty="0">
                <a:latin typeface="Verdana"/>
                <a:cs typeface="Verdana"/>
              </a:rPr>
              <a:t>open </a:t>
            </a:r>
            <a:r>
              <a:rPr sz="2600" b="1" spc="-195" dirty="0">
                <a:latin typeface="Verdana"/>
                <a:cs typeface="Verdana"/>
              </a:rPr>
              <a:t>abscesses </a:t>
            </a:r>
            <a:r>
              <a:rPr sz="2600" b="1" spc="-140" dirty="0">
                <a:latin typeface="Verdana"/>
                <a:cs typeface="Verdana"/>
              </a:rPr>
              <a:t>and </a:t>
            </a:r>
            <a:r>
              <a:rPr sz="2600" b="1" spc="-170" dirty="0">
                <a:latin typeface="Verdana"/>
                <a:cs typeface="Verdana"/>
              </a:rPr>
              <a:t>secondary </a:t>
            </a:r>
            <a:r>
              <a:rPr sz="2600" b="1" spc="-265" dirty="0">
                <a:latin typeface="Verdana"/>
                <a:cs typeface="Verdana"/>
              </a:rPr>
              <a:t>tracts  </a:t>
            </a:r>
            <a:r>
              <a:rPr sz="2600" b="1" spc="-145" dirty="0">
                <a:latin typeface="Verdana"/>
                <a:cs typeface="Verdana"/>
              </a:rPr>
              <a:t>Adequate </a:t>
            </a:r>
            <a:r>
              <a:rPr sz="2600" b="1" spc="-170" dirty="0">
                <a:latin typeface="Verdana"/>
                <a:cs typeface="Verdana"/>
              </a:rPr>
              <a:t>drainage </a:t>
            </a:r>
            <a:r>
              <a:rPr sz="2600" b="1" spc="-550" dirty="0">
                <a:latin typeface="Verdana"/>
                <a:cs typeface="Verdana"/>
              </a:rPr>
              <a:t>– </a:t>
            </a:r>
            <a:r>
              <a:rPr sz="2600" b="1" spc="-254" dirty="0">
                <a:latin typeface="Verdana"/>
                <a:cs typeface="Verdana"/>
              </a:rPr>
              <a:t>seton</a:t>
            </a:r>
            <a:r>
              <a:rPr sz="2600" b="1" spc="-190" dirty="0">
                <a:latin typeface="Verdana"/>
                <a:cs typeface="Verdana"/>
              </a:rPr>
              <a:t> </a:t>
            </a:r>
            <a:r>
              <a:rPr sz="2600" b="1" spc="-290" dirty="0">
                <a:latin typeface="Verdana"/>
                <a:cs typeface="Verdana"/>
              </a:rPr>
              <a:t>insertion</a:t>
            </a:r>
            <a:endParaRPr sz="2600">
              <a:latin typeface="Verdana"/>
              <a:cs typeface="Verdana"/>
            </a:endParaRPr>
          </a:p>
          <a:p>
            <a:pPr marL="355600" indent="-342900">
              <a:lnSpc>
                <a:spcPts val="3279"/>
              </a:lnSpc>
              <a:spcBef>
                <a:spcPts val="248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u="heavy" spc="-25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Define</a:t>
            </a:r>
            <a:r>
              <a:rPr sz="2800" b="1" u="heavy" spc="-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2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anatomy</a:t>
            </a:r>
            <a:endParaRPr sz="2800">
              <a:latin typeface="Verdana"/>
              <a:cs typeface="Verdana"/>
            </a:endParaRPr>
          </a:p>
          <a:p>
            <a:pPr marL="756285" lvl="1" indent="-286385">
              <a:lnSpc>
                <a:spcPts val="2720"/>
              </a:lnSpc>
              <a:buClr>
                <a:srgbClr val="E78612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spc="-180" dirty="0">
                <a:latin typeface="Verdana"/>
                <a:cs typeface="Verdana"/>
              </a:rPr>
              <a:t>Openings </a:t>
            </a:r>
            <a:r>
              <a:rPr sz="2400" b="1" spc="-135" dirty="0">
                <a:latin typeface="Verdana"/>
                <a:cs typeface="Verdana"/>
              </a:rPr>
              <a:t>and</a:t>
            </a:r>
            <a:r>
              <a:rPr sz="2400" b="1" spc="-130" dirty="0">
                <a:latin typeface="Verdana"/>
                <a:cs typeface="Verdana"/>
              </a:rPr>
              <a:t> </a:t>
            </a:r>
            <a:r>
              <a:rPr sz="2400" b="1" spc="-240" dirty="0">
                <a:latin typeface="Verdana"/>
                <a:cs typeface="Verdana"/>
              </a:rPr>
              <a:t>tracts</a:t>
            </a:r>
            <a:endParaRPr sz="2400">
              <a:latin typeface="Verdana"/>
              <a:cs typeface="Verdana"/>
            </a:endParaRPr>
          </a:p>
          <a:p>
            <a:pPr marL="1167130" lvl="2" indent="-240029">
              <a:lnSpc>
                <a:spcPts val="2730"/>
              </a:lnSpc>
              <a:buClr>
                <a:srgbClr val="E78612"/>
              </a:buClr>
              <a:buSzPct val="95833"/>
              <a:buFont typeface="Wingdings"/>
              <a:buChar char=""/>
              <a:tabLst>
                <a:tab pos="1167765" algn="l"/>
              </a:tabLst>
            </a:pPr>
            <a:r>
              <a:rPr sz="2400" b="1" spc="-290" dirty="0">
                <a:latin typeface="Verdana"/>
                <a:cs typeface="Verdana"/>
              </a:rPr>
              <a:t>Internal </a:t>
            </a:r>
            <a:r>
              <a:rPr sz="2400" b="1" spc="-135" dirty="0">
                <a:latin typeface="Verdana"/>
                <a:cs typeface="Verdana"/>
              </a:rPr>
              <a:t>and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b="1" spc="-260" dirty="0">
                <a:latin typeface="Verdana"/>
                <a:cs typeface="Verdana"/>
              </a:rPr>
              <a:t>External</a:t>
            </a:r>
            <a:endParaRPr sz="2400">
              <a:latin typeface="Verdana"/>
              <a:cs typeface="Verdana"/>
            </a:endParaRPr>
          </a:p>
          <a:p>
            <a:pPr marL="1167130" lvl="2" indent="-240029">
              <a:lnSpc>
                <a:spcPts val="2730"/>
              </a:lnSpc>
              <a:buClr>
                <a:srgbClr val="E78612"/>
              </a:buClr>
              <a:buSzPct val="95833"/>
              <a:buFont typeface="Wingdings"/>
              <a:buChar char=""/>
              <a:tabLst>
                <a:tab pos="1167765" algn="l"/>
              </a:tabLst>
            </a:pPr>
            <a:r>
              <a:rPr sz="2400" b="1" spc="-235" dirty="0">
                <a:latin typeface="Verdana"/>
                <a:cs typeface="Verdana"/>
              </a:rPr>
              <a:t>Single </a:t>
            </a:r>
            <a:r>
              <a:rPr sz="2400" b="1" spc="-295" dirty="0">
                <a:latin typeface="Verdana"/>
                <a:cs typeface="Verdana"/>
              </a:rPr>
              <a:t>–v-</a:t>
            </a:r>
            <a:r>
              <a:rPr sz="2400" b="1" spc="-45" dirty="0">
                <a:latin typeface="Verdana"/>
                <a:cs typeface="Verdana"/>
              </a:rPr>
              <a:t> </a:t>
            </a:r>
            <a:r>
              <a:rPr sz="2400" b="1" spc="-229" dirty="0">
                <a:latin typeface="Verdana"/>
                <a:cs typeface="Verdana"/>
              </a:rPr>
              <a:t>multiple</a:t>
            </a:r>
            <a:endParaRPr sz="2400">
              <a:latin typeface="Verdana"/>
              <a:cs typeface="Verdana"/>
            </a:endParaRPr>
          </a:p>
          <a:p>
            <a:pPr marL="1167130" lvl="2" indent="-240029">
              <a:lnSpc>
                <a:spcPts val="2725"/>
              </a:lnSpc>
              <a:buClr>
                <a:srgbClr val="E78612"/>
              </a:buClr>
              <a:buSzPct val="95833"/>
              <a:buFont typeface="Wingdings"/>
              <a:buChar char=""/>
              <a:tabLst>
                <a:tab pos="1167765" algn="l"/>
              </a:tabLst>
            </a:pPr>
            <a:r>
              <a:rPr sz="2400" b="1" spc="-275" dirty="0">
                <a:latin typeface="Verdana"/>
                <a:cs typeface="Verdana"/>
              </a:rPr>
              <a:t>Extensions </a:t>
            </a:r>
            <a:r>
              <a:rPr sz="2400" b="1" spc="-550" dirty="0">
                <a:latin typeface="Verdana"/>
                <a:cs typeface="Verdana"/>
              </a:rPr>
              <a:t>/</a:t>
            </a:r>
            <a:r>
              <a:rPr sz="2400" b="1" spc="-305" dirty="0">
                <a:latin typeface="Verdana"/>
                <a:cs typeface="Verdana"/>
              </a:rPr>
              <a:t> </a:t>
            </a:r>
            <a:r>
              <a:rPr sz="2400" b="1" spc="-245" dirty="0">
                <a:latin typeface="Verdana"/>
                <a:cs typeface="Verdana"/>
              </a:rPr>
              <a:t>Horseshoe</a:t>
            </a:r>
            <a:endParaRPr sz="2400">
              <a:latin typeface="Verdana"/>
              <a:cs typeface="Verdana"/>
            </a:endParaRPr>
          </a:p>
          <a:p>
            <a:pPr marL="756285" lvl="1" indent="-286385">
              <a:lnSpc>
                <a:spcPts val="2730"/>
              </a:lnSpc>
              <a:buClr>
                <a:srgbClr val="E78612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b="1" spc="-235" dirty="0">
                <a:latin typeface="Verdana"/>
                <a:cs typeface="Verdana"/>
              </a:rPr>
              <a:t>Relation </a:t>
            </a:r>
            <a:r>
              <a:rPr sz="2400" b="1" spc="-245" dirty="0">
                <a:latin typeface="Verdana"/>
                <a:cs typeface="Verdana"/>
              </a:rPr>
              <a:t>to </a:t>
            </a:r>
            <a:r>
              <a:rPr sz="2400" b="1" spc="-220" dirty="0">
                <a:latin typeface="Verdana"/>
                <a:cs typeface="Verdana"/>
              </a:rPr>
              <a:t>sphincter</a:t>
            </a:r>
            <a:r>
              <a:rPr sz="2400" b="1" spc="35" dirty="0">
                <a:latin typeface="Verdana"/>
                <a:cs typeface="Verdana"/>
              </a:rPr>
              <a:t> </a:t>
            </a:r>
            <a:r>
              <a:rPr sz="2400" b="1" spc="-140" dirty="0">
                <a:latin typeface="Verdana"/>
                <a:cs typeface="Verdana"/>
              </a:rPr>
              <a:t>complex</a:t>
            </a:r>
            <a:endParaRPr sz="2400">
              <a:latin typeface="Verdana"/>
              <a:cs typeface="Verdana"/>
            </a:endParaRPr>
          </a:p>
          <a:p>
            <a:pPr marL="1167130" lvl="2" indent="-240029">
              <a:lnSpc>
                <a:spcPts val="2810"/>
              </a:lnSpc>
              <a:buClr>
                <a:srgbClr val="E78612"/>
              </a:buClr>
              <a:buSzPct val="95833"/>
              <a:buFont typeface="Wingdings"/>
              <a:buChar char=""/>
              <a:tabLst>
                <a:tab pos="1167765" algn="l"/>
              </a:tabLst>
            </a:pPr>
            <a:r>
              <a:rPr sz="2400" b="1" spc="-254" dirty="0">
                <a:latin typeface="Verdana"/>
                <a:cs typeface="Verdana"/>
              </a:rPr>
              <a:t>High </a:t>
            </a:r>
            <a:r>
              <a:rPr sz="2400" b="1" spc="-295" dirty="0">
                <a:latin typeface="Verdana"/>
                <a:cs typeface="Verdana"/>
              </a:rPr>
              <a:t>–v-</a:t>
            </a:r>
            <a:r>
              <a:rPr sz="2400" b="1" spc="-25" dirty="0">
                <a:latin typeface="Verdana"/>
                <a:cs typeface="Verdana"/>
              </a:rPr>
              <a:t> </a:t>
            </a:r>
            <a:r>
              <a:rPr sz="2400" b="1" spc="-340" dirty="0">
                <a:latin typeface="Verdana"/>
                <a:cs typeface="Verdana"/>
              </a:rPr>
              <a:t>Low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02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u="heavy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Exclude </a:t>
            </a:r>
            <a:r>
              <a:rPr sz="2800" b="1" u="heavy" spc="-22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co-existent</a:t>
            </a:r>
            <a:r>
              <a:rPr sz="2800" b="1" u="heavy" spc="-1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sz="2800" b="1" u="heavy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disease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71916" y="2912364"/>
            <a:ext cx="2868168" cy="3662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577672"/>
            <a:ext cx="67646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heavy" spc="-5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SURGICAL</a:t>
            </a:r>
            <a:r>
              <a:rPr sz="4800" u="heavy" spc="-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u="heavy" spc="-5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MANAGEMENT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320" dirty="0">
                <a:solidFill>
                  <a:srgbClr val="000000"/>
                </a:solidFill>
              </a:rPr>
              <a:t>Fistulotomy </a:t>
            </a:r>
            <a:r>
              <a:rPr spc="-395" dirty="0">
                <a:solidFill>
                  <a:srgbClr val="000000"/>
                </a:solidFill>
              </a:rPr>
              <a:t>(</a:t>
            </a:r>
            <a:r>
              <a:rPr spc="-395" dirty="0"/>
              <a:t>The </a:t>
            </a:r>
            <a:r>
              <a:rPr spc="-204" dirty="0"/>
              <a:t>laying </a:t>
            </a:r>
            <a:r>
              <a:rPr spc="-165" dirty="0"/>
              <a:t>open</a:t>
            </a:r>
            <a:r>
              <a:rPr spc="-330" dirty="0"/>
              <a:t> </a:t>
            </a:r>
            <a:r>
              <a:rPr spc="-225" dirty="0"/>
              <a:t>technique</a:t>
            </a:r>
            <a:r>
              <a:rPr spc="-225" dirty="0">
                <a:solidFill>
                  <a:srgbClr val="000000"/>
                </a:solidFill>
              </a:rPr>
              <a:t>)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275" dirty="0">
                <a:solidFill>
                  <a:srgbClr val="000000"/>
                </a:solidFill>
              </a:rPr>
              <a:t>Fistulectomy</a:t>
            </a: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305" dirty="0">
                <a:solidFill>
                  <a:srgbClr val="000000"/>
                </a:solidFill>
              </a:rPr>
              <a:t>Seton</a:t>
            </a:r>
            <a:r>
              <a:rPr spc="-180" dirty="0">
                <a:solidFill>
                  <a:srgbClr val="000000"/>
                </a:solidFill>
              </a:rPr>
              <a:t> </a:t>
            </a:r>
            <a:r>
              <a:rPr spc="-225" dirty="0">
                <a:solidFill>
                  <a:srgbClr val="000000"/>
                </a:solidFill>
              </a:rPr>
              <a:t>techniques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7936" y="3465347"/>
            <a:ext cx="3507104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0" marR="5080" indent="-883285">
              <a:lnSpc>
                <a:spcPct val="130000"/>
              </a:lnSpc>
              <a:spcBef>
                <a:spcPts val="100"/>
              </a:spcBef>
            </a:pPr>
            <a:r>
              <a:rPr sz="2800" b="1" spc="-265" dirty="0">
                <a:solidFill>
                  <a:srgbClr val="C00000"/>
                </a:solidFill>
                <a:latin typeface="Verdana"/>
                <a:cs typeface="Verdana"/>
              </a:rPr>
              <a:t>sphincter </a:t>
            </a:r>
            <a:r>
              <a:rPr sz="2800" b="1" spc="-270" dirty="0">
                <a:solidFill>
                  <a:srgbClr val="C00000"/>
                </a:solidFill>
                <a:latin typeface="Verdana"/>
                <a:cs typeface="Verdana"/>
              </a:rPr>
              <a:t>preserving  </a:t>
            </a:r>
            <a:r>
              <a:rPr sz="2800" b="1" spc="-225" dirty="0">
                <a:solidFill>
                  <a:srgbClr val="C00000"/>
                </a:solidFill>
                <a:latin typeface="Verdana"/>
                <a:cs typeface="Verdana"/>
              </a:rPr>
              <a:t>techniques.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8270" y="3465347"/>
            <a:ext cx="3604260" cy="22421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330" dirty="0">
                <a:latin typeface="Verdana"/>
                <a:cs typeface="Verdana"/>
              </a:rPr>
              <a:t>Fibrin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204" dirty="0">
                <a:latin typeface="Verdana"/>
                <a:cs typeface="Verdana"/>
              </a:rPr>
              <a:t>glue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185" dirty="0">
                <a:latin typeface="Verdana"/>
                <a:cs typeface="Verdana"/>
              </a:rPr>
              <a:t>Anal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r>
              <a:rPr sz="2800" b="1" spc="-160" dirty="0">
                <a:latin typeface="Verdana"/>
                <a:cs typeface="Verdana"/>
              </a:rPr>
              <a:t> </a:t>
            </a:r>
            <a:r>
              <a:rPr sz="2800" b="1" spc="-215" dirty="0">
                <a:latin typeface="Verdana"/>
                <a:cs typeface="Verdana"/>
              </a:rPr>
              <a:t>plug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175" dirty="0">
                <a:latin typeface="Verdana"/>
                <a:cs typeface="Verdana"/>
              </a:rPr>
              <a:t>Advancement</a:t>
            </a:r>
            <a:r>
              <a:rPr sz="2800" b="1" spc="-210" dirty="0">
                <a:latin typeface="Verdana"/>
                <a:cs typeface="Verdana"/>
              </a:rPr>
              <a:t> flap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630" dirty="0">
                <a:latin typeface="Verdana"/>
                <a:cs typeface="Verdana"/>
              </a:rPr>
              <a:t>LIFT</a:t>
            </a:r>
            <a:r>
              <a:rPr sz="2800" b="1" spc="-490" dirty="0">
                <a:latin typeface="Verdana"/>
                <a:cs typeface="Verdana"/>
              </a:rPr>
              <a:t> </a:t>
            </a:r>
            <a:r>
              <a:rPr sz="2800" b="1" spc="-195" dirty="0">
                <a:latin typeface="Verdana"/>
                <a:cs typeface="Verdana"/>
              </a:rPr>
              <a:t>procedure.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01611" y="3185160"/>
            <a:ext cx="894715" cy="1310640"/>
          </a:xfrm>
          <a:custGeom>
            <a:avLst/>
            <a:gdLst/>
            <a:ahLst/>
            <a:cxnLst/>
            <a:rect l="l" t="t" r="r" b="b"/>
            <a:pathLst>
              <a:path w="894715" h="1310639">
                <a:moveTo>
                  <a:pt x="0" y="1310639"/>
                </a:moveTo>
                <a:lnTo>
                  <a:pt x="72548" y="1309663"/>
                </a:lnTo>
                <a:lnTo>
                  <a:pt x="141372" y="1306837"/>
                </a:lnTo>
                <a:lnTo>
                  <a:pt x="205549" y="1302314"/>
                </a:lnTo>
                <a:lnTo>
                  <a:pt x="264157" y="1296249"/>
                </a:lnTo>
                <a:lnTo>
                  <a:pt x="316277" y="1288795"/>
                </a:lnTo>
                <a:lnTo>
                  <a:pt x="360986" y="1280108"/>
                </a:lnTo>
                <a:lnTo>
                  <a:pt x="424488" y="1259644"/>
                </a:lnTo>
                <a:lnTo>
                  <a:pt x="447294" y="1236090"/>
                </a:lnTo>
                <a:lnTo>
                  <a:pt x="447294" y="729869"/>
                </a:lnTo>
                <a:lnTo>
                  <a:pt x="453148" y="717782"/>
                </a:lnTo>
                <a:lnTo>
                  <a:pt x="497223" y="695620"/>
                </a:lnTo>
                <a:lnTo>
                  <a:pt x="578310" y="677163"/>
                </a:lnTo>
                <a:lnTo>
                  <a:pt x="630430" y="669710"/>
                </a:lnTo>
                <a:lnTo>
                  <a:pt x="689038" y="663645"/>
                </a:lnTo>
                <a:lnTo>
                  <a:pt x="753215" y="659122"/>
                </a:lnTo>
                <a:lnTo>
                  <a:pt x="822039" y="656296"/>
                </a:lnTo>
                <a:lnTo>
                  <a:pt x="894588" y="655319"/>
                </a:lnTo>
                <a:lnTo>
                  <a:pt x="822039" y="654343"/>
                </a:lnTo>
                <a:lnTo>
                  <a:pt x="753215" y="651517"/>
                </a:lnTo>
                <a:lnTo>
                  <a:pt x="689038" y="646994"/>
                </a:lnTo>
                <a:lnTo>
                  <a:pt x="630430" y="640929"/>
                </a:lnTo>
                <a:lnTo>
                  <a:pt x="578310" y="633476"/>
                </a:lnTo>
                <a:lnTo>
                  <a:pt x="533601" y="624788"/>
                </a:lnTo>
                <a:lnTo>
                  <a:pt x="470099" y="604324"/>
                </a:lnTo>
                <a:lnTo>
                  <a:pt x="447294" y="580770"/>
                </a:lnTo>
                <a:lnTo>
                  <a:pt x="447294" y="74549"/>
                </a:lnTo>
                <a:lnTo>
                  <a:pt x="441439" y="62462"/>
                </a:lnTo>
                <a:lnTo>
                  <a:pt x="397364" y="40300"/>
                </a:lnTo>
                <a:lnTo>
                  <a:pt x="316277" y="21843"/>
                </a:lnTo>
                <a:lnTo>
                  <a:pt x="264157" y="14390"/>
                </a:lnTo>
                <a:lnTo>
                  <a:pt x="205549" y="8325"/>
                </a:lnTo>
                <a:lnTo>
                  <a:pt x="141372" y="3802"/>
                </a:lnTo>
                <a:lnTo>
                  <a:pt x="72548" y="976"/>
                </a:lnTo>
                <a:lnTo>
                  <a:pt x="0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0134" y="467944"/>
            <a:ext cx="45180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none" dirty="0">
                <a:solidFill>
                  <a:srgbClr val="00AF50"/>
                </a:solidFill>
                <a:latin typeface="Arial Black"/>
                <a:cs typeface="Arial Black"/>
              </a:rPr>
              <a:t>FISTU</a:t>
            </a:r>
            <a:r>
              <a:rPr sz="4400" b="0" u="heavy" spc="-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L</a:t>
            </a:r>
            <a:r>
              <a:rPr sz="4400" b="0" u="heavy" spc="-114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O</a:t>
            </a:r>
            <a:r>
              <a:rPr sz="4400" b="0" u="heavy" spc="-16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T</a:t>
            </a:r>
            <a:r>
              <a:rPr sz="4400" b="0" u="heavy" spc="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O</a:t>
            </a:r>
            <a:r>
              <a:rPr sz="4400" b="0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M</a:t>
            </a:r>
            <a:r>
              <a:rPr sz="4400" b="0" u="heavy" spc="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Y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0498" y="1383717"/>
            <a:ext cx="9355455" cy="365125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35" dirty="0">
                <a:latin typeface="Verdana"/>
                <a:cs typeface="Verdana"/>
              </a:rPr>
              <a:t>In </a:t>
            </a:r>
            <a:r>
              <a:rPr sz="2800" b="1" spc="-250" dirty="0">
                <a:latin typeface="Verdana"/>
                <a:cs typeface="Verdana"/>
              </a:rPr>
              <a:t>inter-sphincteric </a:t>
            </a:r>
            <a:r>
              <a:rPr sz="2800" b="1" spc="-150" dirty="0">
                <a:latin typeface="Verdana"/>
                <a:cs typeface="Verdana"/>
              </a:rPr>
              <a:t>and </a:t>
            </a:r>
            <a:r>
              <a:rPr sz="2800" b="1" spc="-310" dirty="0">
                <a:latin typeface="Verdana"/>
                <a:cs typeface="Verdana"/>
              </a:rPr>
              <a:t>low </a:t>
            </a:r>
            <a:r>
              <a:rPr sz="2800" b="1" spc="-260" dirty="0">
                <a:latin typeface="Verdana"/>
                <a:cs typeface="Verdana"/>
              </a:rPr>
              <a:t>trans-sphincteric</a:t>
            </a:r>
            <a:r>
              <a:rPr sz="2800" b="1" spc="-30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fistulas.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70" dirty="0">
                <a:latin typeface="Verdana"/>
                <a:cs typeface="Verdana"/>
              </a:rPr>
              <a:t>Identification of </a:t>
            </a:r>
            <a:r>
              <a:rPr sz="2800" b="1" spc="-254" dirty="0">
                <a:latin typeface="Verdana"/>
                <a:cs typeface="Verdana"/>
              </a:rPr>
              <a:t>tract </a:t>
            </a:r>
            <a:r>
              <a:rPr sz="2800" b="1" spc="-390" dirty="0">
                <a:latin typeface="Verdana"/>
                <a:cs typeface="Verdana"/>
              </a:rPr>
              <a:t>with </a:t>
            </a:r>
            <a:r>
              <a:rPr sz="2800" b="1" spc="-190" dirty="0">
                <a:latin typeface="Verdana"/>
                <a:cs typeface="Verdana"/>
              </a:rPr>
              <a:t>probe </a:t>
            </a:r>
            <a:r>
              <a:rPr sz="2800" b="1" spc="-245" dirty="0">
                <a:latin typeface="Verdana"/>
                <a:cs typeface="Verdana"/>
              </a:rPr>
              <a:t>followed </a:t>
            </a:r>
            <a:r>
              <a:rPr sz="2800" b="1" spc="-160" dirty="0">
                <a:latin typeface="Verdana"/>
                <a:cs typeface="Verdana"/>
              </a:rPr>
              <a:t>by </a:t>
            </a:r>
            <a:r>
              <a:rPr sz="2800" b="1" spc="-270" dirty="0">
                <a:latin typeface="Verdana"/>
                <a:cs typeface="Verdana"/>
              </a:rPr>
              <a:t>division  of </a:t>
            </a:r>
            <a:r>
              <a:rPr sz="2800" b="1" spc="-200" dirty="0">
                <a:latin typeface="Verdana"/>
                <a:cs typeface="Verdana"/>
              </a:rPr>
              <a:t>all </a:t>
            </a:r>
            <a:r>
              <a:rPr sz="2800" b="1" spc="-335" dirty="0">
                <a:latin typeface="Verdana"/>
                <a:cs typeface="Verdana"/>
              </a:rPr>
              <a:t>structures </a:t>
            </a:r>
            <a:r>
              <a:rPr sz="2800" b="1" spc="-235" dirty="0">
                <a:latin typeface="Verdana"/>
                <a:cs typeface="Verdana"/>
              </a:rPr>
              <a:t>between </a:t>
            </a:r>
            <a:r>
              <a:rPr sz="2800" b="1" spc="-254" dirty="0">
                <a:latin typeface="Verdana"/>
                <a:cs typeface="Verdana"/>
              </a:rPr>
              <a:t>external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285" dirty="0">
                <a:latin typeface="Verdana"/>
                <a:cs typeface="Verdana"/>
              </a:rPr>
              <a:t>internal  </a:t>
            </a:r>
            <a:r>
              <a:rPr sz="2800" b="1" spc="-229" dirty="0">
                <a:latin typeface="Verdana"/>
                <a:cs typeface="Verdana"/>
              </a:rPr>
              <a:t>openings.</a:t>
            </a:r>
            <a:endParaRPr sz="2800">
              <a:latin typeface="Verdana"/>
              <a:cs typeface="Verdana"/>
            </a:endParaRPr>
          </a:p>
          <a:p>
            <a:pPr marL="354965" marR="5339080" indent="-354965">
              <a:lnSpc>
                <a:spcPct val="129600"/>
              </a:lnSpc>
              <a:spcBef>
                <a:spcPts val="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00" dirty="0">
                <a:latin typeface="Verdana"/>
                <a:cs typeface="Verdana"/>
              </a:rPr>
              <a:t>Secondary </a:t>
            </a:r>
            <a:r>
              <a:rPr sz="2800" b="1" spc="-285" dirty="0">
                <a:latin typeface="Verdana"/>
                <a:cs typeface="Verdana"/>
              </a:rPr>
              <a:t>tracts </a:t>
            </a:r>
            <a:r>
              <a:rPr sz="2800" b="1" spc="-180" dirty="0">
                <a:latin typeface="Verdana"/>
                <a:cs typeface="Verdana"/>
              </a:rPr>
              <a:t>laid  open.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2800" spc="-5" dirty="0">
                <a:solidFill>
                  <a:srgbClr val="E78612"/>
                </a:solidFill>
                <a:latin typeface="Wingdings"/>
                <a:cs typeface="Wingdings"/>
              </a:rPr>
              <a:t></a:t>
            </a:r>
            <a:r>
              <a:rPr sz="2800" spc="-5" dirty="0">
                <a:solidFill>
                  <a:srgbClr val="E78612"/>
                </a:solidFill>
                <a:latin typeface="Times New Roman"/>
                <a:cs typeface="Times New Roman"/>
              </a:rPr>
              <a:t>	</a:t>
            </a:r>
            <a:r>
              <a:rPr sz="2800" b="1" spc="-525" dirty="0">
                <a:latin typeface="Verdana"/>
                <a:cs typeface="Verdana"/>
              </a:rPr>
              <a:t>+/-</a:t>
            </a:r>
            <a:r>
              <a:rPr sz="2800" b="1" spc="-185" dirty="0">
                <a:latin typeface="Verdana"/>
                <a:cs typeface="Verdana"/>
              </a:rPr>
              <a:t> </a:t>
            </a:r>
            <a:r>
              <a:rPr sz="2800" b="1" spc="-265" dirty="0">
                <a:latin typeface="Verdana"/>
                <a:cs typeface="Verdana"/>
              </a:rPr>
              <a:t>marsupialization.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94576" y="3046476"/>
            <a:ext cx="5052060" cy="3393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Advantages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8270" y="532382"/>
            <a:ext cx="7164070" cy="421322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710565" marR="1210310" indent="5080">
              <a:lnSpc>
                <a:spcPct val="137400"/>
              </a:lnSpc>
              <a:spcBef>
                <a:spcPts val="350"/>
              </a:spcBef>
            </a:pPr>
            <a:r>
              <a:rPr sz="2800" b="1" spc="-250" dirty="0">
                <a:latin typeface="Verdana"/>
                <a:cs typeface="Verdana"/>
              </a:rPr>
              <a:t>least </a:t>
            </a:r>
            <a:r>
              <a:rPr sz="2800" b="1" spc="-80" dirty="0">
                <a:latin typeface="Verdana"/>
                <a:cs typeface="Verdana"/>
              </a:rPr>
              <a:t>chance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10" dirty="0">
                <a:latin typeface="Verdana"/>
                <a:cs typeface="Verdana"/>
              </a:rPr>
              <a:t>recurrence  </a:t>
            </a:r>
            <a:r>
              <a:rPr sz="2800" b="1" spc="-245" dirty="0">
                <a:latin typeface="Verdana"/>
                <a:cs typeface="Verdana"/>
              </a:rPr>
              <a:t>relatively </a:t>
            </a:r>
            <a:r>
              <a:rPr sz="2800" b="1" spc="-190" dirty="0">
                <a:latin typeface="Verdana"/>
                <a:cs typeface="Verdana"/>
              </a:rPr>
              <a:t>easy procedure  </a:t>
            </a:r>
            <a:r>
              <a:rPr sz="2800" b="1" spc="-315" dirty="0">
                <a:latin typeface="Verdana"/>
                <a:cs typeface="Verdana"/>
              </a:rPr>
              <a:t>minor </a:t>
            </a:r>
            <a:r>
              <a:rPr sz="2800" b="1" spc="-160" dirty="0">
                <a:latin typeface="Verdana"/>
                <a:cs typeface="Verdana"/>
              </a:rPr>
              <a:t>degree </a:t>
            </a:r>
            <a:r>
              <a:rPr sz="2800" b="1" spc="-270" dirty="0">
                <a:latin typeface="Verdana"/>
                <a:cs typeface="Verdana"/>
              </a:rPr>
              <a:t>of</a:t>
            </a:r>
            <a:r>
              <a:rPr sz="2800" b="1" spc="-65" dirty="0">
                <a:latin typeface="Verdana"/>
                <a:cs typeface="Verdana"/>
              </a:rPr>
              <a:t> </a:t>
            </a:r>
            <a:r>
              <a:rPr sz="2800" b="1" spc="-195" dirty="0">
                <a:latin typeface="Verdana"/>
                <a:cs typeface="Verdana"/>
              </a:rPr>
              <a:t>incontinence.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u="heavy" spc="-4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Risks</a:t>
            </a:r>
            <a:endParaRPr sz="3200">
              <a:latin typeface="Verdana"/>
              <a:cs typeface="Verdana"/>
            </a:endParaRPr>
          </a:p>
          <a:p>
            <a:pPr marL="113030" marR="5080" indent="584835">
              <a:lnSpc>
                <a:spcPct val="132400"/>
              </a:lnSpc>
              <a:spcBef>
                <a:spcPts val="310"/>
              </a:spcBef>
            </a:pPr>
            <a:r>
              <a:rPr sz="2800" b="1" spc="-355" dirty="0">
                <a:latin typeface="Verdana"/>
                <a:cs typeface="Verdana"/>
              </a:rPr>
              <a:t>results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200" dirty="0">
                <a:latin typeface="Verdana"/>
                <a:cs typeface="Verdana"/>
              </a:rPr>
              <a:t>large </a:t>
            </a:r>
            <a:r>
              <a:rPr sz="2800" b="1" spc="-150" dirty="0">
                <a:latin typeface="Verdana"/>
                <a:cs typeface="Verdana"/>
              </a:rPr>
              <a:t>and </a:t>
            </a:r>
            <a:r>
              <a:rPr sz="2800" b="1" spc="-95" dirty="0">
                <a:latin typeface="Verdana"/>
                <a:cs typeface="Verdana"/>
              </a:rPr>
              <a:t>deep </a:t>
            </a:r>
            <a:r>
              <a:rPr sz="2800" b="1" spc="-305" dirty="0">
                <a:latin typeface="Verdana"/>
                <a:cs typeface="Verdana"/>
              </a:rPr>
              <a:t>wounds that  </a:t>
            </a:r>
            <a:r>
              <a:rPr sz="2800" b="1" spc="-300" dirty="0">
                <a:latin typeface="Verdana"/>
                <a:cs typeface="Verdana"/>
              </a:rPr>
              <a:t>might </a:t>
            </a:r>
            <a:r>
              <a:rPr sz="2800" b="1" spc="-200" dirty="0">
                <a:latin typeface="Verdana"/>
                <a:cs typeface="Verdana"/>
              </a:rPr>
              <a:t>take </a:t>
            </a:r>
            <a:r>
              <a:rPr sz="2800" b="1" spc="-330" dirty="0">
                <a:latin typeface="Verdana"/>
                <a:cs typeface="Verdana"/>
              </a:rPr>
              <a:t>months </a:t>
            </a:r>
            <a:r>
              <a:rPr sz="2800" b="1" spc="-285" dirty="0">
                <a:latin typeface="Verdana"/>
                <a:cs typeface="Verdana"/>
              </a:rPr>
              <a:t>to</a:t>
            </a:r>
            <a:r>
              <a:rPr sz="2800" b="1" spc="150" dirty="0">
                <a:latin typeface="Verdana"/>
                <a:cs typeface="Verdana"/>
              </a:rPr>
              <a:t> </a:t>
            </a:r>
            <a:r>
              <a:rPr sz="2800" b="1" spc="-195" dirty="0">
                <a:latin typeface="Verdana"/>
                <a:cs typeface="Verdana"/>
              </a:rPr>
              <a:t>heal</a:t>
            </a:r>
            <a:r>
              <a:rPr sz="3200" b="1" spc="-195" dirty="0"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02752" y="4154422"/>
            <a:ext cx="3453384" cy="270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2034" y="487426"/>
            <a:ext cx="4916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none" dirty="0">
                <a:solidFill>
                  <a:srgbClr val="00AF50"/>
                </a:solidFill>
                <a:latin typeface="Arial Black"/>
                <a:cs typeface="Arial Black"/>
              </a:rPr>
              <a:t>FISTULEC</a:t>
            </a:r>
            <a:r>
              <a:rPr sz="4400" b="0" u="heavy" spc="-1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T</a:t>
            </a:r>
            <a:r>
              <a:rPr sz="4400" b="0" u="none" dirty="0">
                <a:solidFill>
                  <a:srgbClr val="00AF50"/>
                </a:solidFill>
                <a:latin typeface="Arial Black"/>
                <a:cs typeface="Arial Black"/>
              </a:rPr>
              <a:t>OMY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2398" y="1418081"/>
            <a:ext cx="9248140" cy="352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39725" indent="-342900">
              <a:lnSpc>
                <a:spcPct val="100000"/>
              </a:lnSpc>
              <a:spcBef>
                <a:spcPts val="95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29" dirty="0">
                <a:latin typeface="Verdana"/>
                <a:cs typeface="Verdana"/>
              </a:rPr>
              <a:t>All </a:t>
            </a:r>
            <a:r>
              <a:rPr sz="2800" b="1" spc="-190" dirty="0">
                <a:latin typeface="Verdana"/>
                <a:cs typeface="Verdana"/>
              </a:rPr>
              <a:t>chronic </a:t>
            </a:r>
            <a:r>
              <a:rPr sz="2800" b="1" spc="-370" dirty="0">
                <a:latin typeface="Verdana"/>
                <a:cs typeface="Verdana"/>
              </a:rPr>
              <a:t>(low)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220" dirty="0">
                <a:latin typeface="Verdana"/>
                <a:cs typeface="Verdana"/>
              </a:rPr>
              <a:t>also </a:t>
            </a:r>
            <a:r>
              <a:rPr sz="2800" b="1" spc="-345" dirty="0">
                <a:latin typeface="Verdana"/>
                <a:cs typeface="Verdana"/>
              </a:rPr>
              <a:t>for </a:t>
            </a:r>
            <a:r>
              <a:rPr sz="2800" b="1" spc="-295" dirty="0">
                <a:latin typeface="Verdana"/>
                <a:cs typeface="Verdana"/>
              </a:rPr>
              <a:t>posterior </a:t>
            </a:r>
            <a:r>
              <a:rPr sz="2800" b="1" spc="-254" dirty="0">
                <a:latin typeface="Verdana"/>
                <a:cs typeface="Verdana"/>
              </a:rPr>
              <a:t>horse-shoe  </a:t>
            </a:r>
            <a:r>
              <a:rPr sz="2800" b="1" spc="-180" dirty="0">
                <a:latin typeface="Verdana"/>
                <a:cs typeface="Verdana"/>
              </a:rPr>
              <a:t>shaped</a:t>
            </a:r>
            <a:r>
              <a:rPr sz="2800" b="1" spc="-170" dirty="0">
                <a:latin typeface="Verdana"/>
                <a:cs typeface="Verdana"/>
              </a:rPr>
              <a:t> </a:t>
            </a:r>
            <a:r>
              <a:rPr sz="2800" b="1" spc="-320" dirty="0">
                <a:latin typeface="Verdana"/>
                <a:cs typeface="Verdana"/>
              </a:rPr>
              <a:t>fistulas.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65" dirty="0">
                <a:latin typeface="Verdana"/>
                <a:cs typeface="Verdana"/>
              </a:rPr>
              <a:t>Excision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85" dirty="0">
                <a:latin typeface="Verdana"/>
                <a:cs typeface="Verdana"/>
              </a:rPr>
              <a:t>entire </a:t>
            </a:r>
            <a:r>
              <a:rPr sz="2800" b="1" spc="-310" dirty="0">
                <a:latin typeface="Verdana"/>
                <a:cs typeface="Verdana"/>
              </a:rPr>
              <a:t>fibrous </a:t>
            </a:r>
            <a:r>
              <a:rPr sz="2800" b="1" spc="-330" dirty="0">
                <a:latin typeface="Verdana"/>
                <a:cs typeface="Verdana"/>
              </a:rPr>
              <a:t>tissue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254" dirty="0">
                <a:latin typeface="Verdana"/>
                <a:cs typeface="Verdana"/>
              </a:rPr>
              <a:t>tract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285" dirty="0">
                <a:latin typeface="Verdana"/>
                <a:cs typeface="Verdana"/>
              </a:rPr>
              <a:t>wound  </a:t>
            </a:r>
            <a:r>
              <a:rPr sz="2800" b="1" spc="-225" dirty="0">
                <a:latin typeface="Verdana"/>
                <a:cs typeface="Verdana"/>
              </a:rPr>
              <a:t>kept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180" dirty="0">
                <a:latin typeface="Verdana"/>
                <a:cs typeface="Verdana"/>
              </a:rPr>
              <a:t>open.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75" dirty="0">
                <a:latin typeface="Verdana"/>
                <a:cs typeface="Verdana"/>
              </a:rPr>
              <a:t>Sphincter </a:t>
            </a:r>
            <a:r>
              <a:rPr sz="2800" b="1" spc="-250" dirty="0">
                <a:latin typeface="Verdana"/>
                <a:cs typeface="Verdana"/>
              </a:rPr>
              <a:t>repair </a:t>
            </a:r>
            <a:r>
              <a:rPr sz="2800" b="1" spc="-525" dirty="0">
                <a:latin typeface="Verdana"/>
                <a:cs typeface="Verdana"/>
              </a:rPr>
              <a:t>+/- </a:t>
            </a:r>
            <a:r>
              <a:rPr sz="2800" b="1" spc="-170" dirty="0">
                <a:latin typeface="Verdana"/>
                <a:cs typeface="Verdana"/>
              </a:rPr>
              <a:t>advancement</a:t>
            </a:r>
            <a:r>
              <a:rPr sz="2800" b="1" spc="-65" dirty="0">
                <a:latin typeface="Verdana"/>
                <a:cs typeface="Verdana"/>
              </a:rPr>
              <a:t> </a:t>
            </a:r>
            <a:r>
              <a:rPr sz="2800" b="1" spc="-215" dirty="0">
                <a:latin typeface="Verdana"/>
                <a:cs typeface="Verdana"/>
              </a:rPr>
              <a:t>flap.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95" dirty="0">
                <a:latin typeface="Verdana"/>
                <a:cs typeface="Verdana"/>
              </a:rPr>
              <a:t>High </a:t>
            </a:r>
            <a:r>
              <a:rPr sz="2800" b="1" spc="-170" dirty="0">
                <a:latin typeface="Verdana"/>
                <a:cs typeface="Verdana"/>
              </a:rPr>
              <a:t>anal</a:t>
            </a:r>
            <a:r>
              <a:rPr sz="2800" b="1" spc="-50" dirty="0">
                <a:latin typeface="Verdana"/>
                <a:cs typeface="Verdana"/>
              </a:rPr>
              <a:t> </a:t>
            </a:r>
            <a:r>
              <a:rPr sz="2800" b="1" spc="-330" dirty="0">
                <a:latin typeface="Verdana"/>
                <a:cs typeface="Verdana"/>
              </a:rPr>
              <a:t>fistulas</a:t>
            </a:r>
            <a:endParaRPr sz="2800">
              <a:latin typeface="Verdana"/>
              <a:cs typeface="Verdana"/>
            </a:endParaRPr>
          </a:p>
          <a:p>
            <a:pPr marL="512445">
              <a:lnSpc>
                <a:spcPct val="100000"/>
              </a:lnSpc>
              <a:spcBef>
                <a:spcPts val="1010"/>
              </a:spcBef>
            </a:pPr>
            <a:r>
              <a:rPr sz="2800" b="1" spc="-295" dirty="0">
                <a:latin typeface="Verdana"/>
                <a:cs typeface="Verdana"/>
              </a:rPr>
              <a:t>+/-colostomy.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76743" y="3808474"/>
            <a:ext cx="4337304" cy="304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5746" y="401192"/>
            <a:ext cx="14039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none" spc="-1680" dirty="0">
                <a:solidFill>
                  <a:srgbClr val="252525"/>
                </a:solidFill>
                <a:latin typeface="Trebuchet MS"/>
                <a:cs typeface="Trebuchet MS"/>
              </a:rPr>
              <a:t>C</a:t>
            </a:r>
            <a:r>
              <a:rPr sz="5400" u="none" spc="-1420" dirty="0">
                <a:solidFill>
                  <a:srgbClr val="252525"/>
                </a:solidFill>
                <a:latin typeface="Trebuchet MS"/>
                <a:cs typeface="Trebuchet MS"/>
              </a:rPr>
              <a:t>A</a:t>
            </a:r>
            <a:r>
              <a:rPr sz="5400" u="none" spc="-1570" dirty="0">
                <a:solidFill>
                  <a:srgbClr val="252525"/>
                </a:solidFill>
                <a:latin typeface="Trebuchet MS"/>
                <a:cs typeface="Trebuchet MS"/>
              </a:rPr>
              <a:t>U</a:t>
            </a:r>
            <a:r>
              <a:rPr sz="5400" u="none" spc="-1175" dirty="0">
                <a:solidFill>
                  <a:srgbClr val="252525"/>
                </a:solidFill>
                <a:latin typeface="Trebuchet MS"/>
                <a:cs typeface="Trebuchet MS"/>
              </a:rPr>
              <a:t>S</a:t>
            </a:r>
            <a:r>
              <a:rPr sz="5400" u="none" spc="-1155" dirty="0">
                <a:solidFill>
                  <a:srgbClr val="252525"/>
                </a:solidFill>
                <a:latin typeface="Trebuchet MS"/>
                <a:cs typeface="Trebuchet MS"/>
              </a:rPr>
              <a:t>ES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2002053"/>
            <a:ext cx="4086225" cy="338074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800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CONGENITAL</a:t>
            </a:r>
            <a:endParaRPr sz="2800">
              <a:latin typeface="Arial Black"/>
              <a:cs typeface="Arial Black"/>
            </a:endParaRPr>
          </a:p>
          <a:p>
            <a:pPr marL="455930" indent="-443230">
              <a:lnSpc>
                <a:spcPct val="100000"/>
              </a:lnSpc>
              <a:spcBef>
                <a:spcPts val="1130"/>
              </a:spcBef>
              <a:buClr>
                <a:srgbClr val="E78612"/>
              </a:buClr>
              <a:buFont typeface="Wingdings"/>
              <a:buChar char=""/>
              <a:tabLst>
                <a:tab pos="455930" algn="l"/>
                <a:tab pos="456565" algn="l"/>
              </a:tabLst>
            </a:pPr>
            <a:r>
              <a:rPr sz="2800" b="1" spc="-240" dirty="0">
                <a:latin typeface="Verdana"/>
                <a:cs typeface="Verdana"/>
              </a:rPr>
              <a:t>Branchial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endParaRPr sz="2800">
              <a:latin typeface="Verdana"/>
              <a:cs typeface="Verdana"/>
            </a:endParaRPr>
          </a:p>
          <a:p>
            <a:pPr marL="455930" indent="-44323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"/>
              <a:tabLst>
                <a:tab pos="455930" algn="l"/>
                <a:tab pos="456565" algn="l"/>
              </a:tabLst>
            </a:pPr>
            <a:r>
              <a:rPr sz="2800" b="1" spc="-195" dirty="0">
                <a:latin typeface="Verdana"/>
                <a:cs typeface="Verdana"/>
              </a:rPr>
              <a:t>Tracheo-esophageal</a:t>
            </a:r>
            <a:endParaRPr sz="2800">
              <a:latin typeface="Verdana"/>
              <a:cs typeface="Verdana"/>
            </a:endParaRPr>
          </a:p>
          <a:p>
            <a:pPr marL="455930" indent="-44323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"/>
              <a:tabLst>
                <a:tab pos="455930" algn="l"/>
                <a:tab pos="456565" algn="l"/>
              </a:tabLst>
            </a:pPr>
            <a:r>
              <a:rPr sz="2800" b="1" spc="-225" dirty="0">
                <a:latin typeface="Verdana"/>
                <a:cs typeface="Verdana"/>
              </a:rPr>
              <a:t>Umbilical</a:t>
            </a:r>
            <a:endParaRPr sz="2800">
              <a:latin typeface="Verdana"/>
              <a:cs typeface="Verdana"/>
            </a:endParaRPr>
          </a:p>
          <a:p>
            <a:pPr marL="455930" indent="-44323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Wingdings"/>
              <a:buChar char=""/>
              <a:tabLst>
                <a:tab pos="455930" algn="l"/>
                <a:tab pos="456565" algn="l"/>
              </a:tabLst>
            </a:pPr>
            <a:r>
              <a:rPr sz="2800" b="1" spc="-185" dirty="0">
                <a:latin typeface="Verdana"/>
                <a:cs typeface="Verdana"/>
              </a:rPr>
              <a:t>Congenital </a:t>
            </a:r>
            <a:r>
              <a:rPr sz="2800" b="1" spc="-150" dirty="0">
                <a:latin typeface="Verdana"/>
                <a:cs typeface="Verdana"/>
              </a:rPr>
              <a:t>AV</a:t>
            </a:r>
            <a:r>
              <a:rPr sz="2800" b="1" spc="-185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endParaRPr sz="2800">
              <a:latin typeface="Verdana"/>
              <a:cs typeface="Verdana"/>
            </a:endParaRPr>
          </a:p>
          <a:p>
            <a:pPr marL="455930" indent="-44323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"/>
              <a:tabLst>
                <a:tab pos="455930" algn="l"/>
                <a:tab pos="456565" algn="l"/>
              </a:tabLst>
            </a:pPr>
            <a:r>
              <a:rPr sz="2800" b="1" spc="-300" dirty="0">
                <a:latin typeface="Verdana"/>
                <a:cs typeface="Verdana"/>
              </a:rPr>
              <a:t>Thyroglossal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0495" y="2011451"/>
            <a:ext cx="3194050" cy="27933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800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ACQUIRED</a:t>
            </a:r>
            <a:endParaRPr sz="2800">
              <a:latin typeface="Arial Black"/>
              <a:cs typeface="Arial Black"/>
            </a:endParaRPr>
          </a:p>
          <a:p>
            <a:pPr marL="584200" indent="-571500">
              <a:lnSpc>
                <a:spcPct val="100000"/>
              </a:lnSpc>
              <a:spcBef>
                <a:spcPts val="994"/>
              </a:spcBef>
              <a:buAutoNum type="romanUcPeriod"/>
              <a:tabLst>
                <a:tab pos="583565" algn="l"/>
                <a:tab pos="584200" algn="l"/>
              </a:tabLst>
            </a:pPr>
            <a:r>
              <a:rPr sz="2800" spc="-25" dirty="0">
                <a:solidFill>
                  <a:srgbClr val="C00000"/>
                </a:solidFill>
                <a:latin typeface="Arial Black"/>
                <a:cs typeface="Arial Black"/>
              </a:rPr>
              <a:t>Traumatic</a:t>
            </a:r>
            <a:endParaRPr sz="2800">
              <a:latin typeface="Arial Black"/>
              <a:cs typeface="Arial Black"/>
            </a:endParaRPr>
          </a:p>
          <a:p>
            <a:pPr marL="584200" indent="-571500">
              <a:lnSpc>
                <a:spcPct val="100000"/>
              </a:lnSpc>
              <a:spcBef>
                <a:spcPts val="994"/>
              </a:spcBef>
              <a:buAutoNum type="romanUcPeriod"/>
              <a:tabLst>
                <a:tab pos="584200" algn="l"/>
              </a:tabLst>
            </a:pPr>
            <a:r>
              <a:rPr sz="2800" dirty="0">
                <a:solidFill>
                  <a:srgbClr val="C00000"/>
                </a:solidFill>
                <a:latin typeface="Arial Black"/>
                <a:cs typeface="Arial Black"/>
              </a:rPr>
              <a:t>Inflammatory</a:t>
            </a:r>
            <a:endParaRPr sz="2800">
              <a:latin typeface="Arial Black"/>
              <a:cs typeface="Arial Black"/>
            </a:endParaRPr>
          </a:p>
          <a:p>
            <a:pPr marL="584200" indent="-571500">
              <a:lnSpc>
                <a:spcPct val="100000"/>
              </a:lnSpc>
              <a:spcBef>
                <a:spcPts val="1015"/>
              </a:spcBef>
              <a:buAutoNum type="romanUcPeriod"/>
              <a:tabLst>
                <a:tab pos="584200" algn="l"/>
              </a:tabLst>
            </a:pPr>
            <a:r>
              <a:rPr sz="2800" spc="-10" dirty="0">
                <a:solidFill>
                  <a:srgbClr val="C00000"/>
                </a:solidFill>
                <a:latin typeface="Arial Black"/>
                <a:cs typeface="Arial Black"/>
              </a:rPr>
              <a:t>Malignancy</a:t>
            </a:r>
            <a:endParaRPr sz="2800">
              <a:latin typeface="Arial Black"/>
              <a:cs typeface="Arial Black"/>
            </a:endParaRPr>
          </a:p>
          <a:p>
            <a:pPr marL="584200" indent="-571500">
              <a:lnSpc>
                <a:spcPct val="100000"/>
              </a:lnSpc>
              <a:spcBef>
                <a:spcPts val="994"/>
              </a:spcBef>
              <a:buAutoNum type="romanUcPeriod"/>
              <a:tabLst>
                <a:tab pos="584200" algn="l"/>
              </a:tabLst>
            </a:pPr>
            <a:r>
              <a:rPr sz="2800" spc="-10" dirty="0">
                <a:solidFill>
                  <a:srgbClr val="C00000"/>
                </a:solidFill>
                <a:latin typeface="Arial Black"/>
                <a:cs typeface="Arial Black"/>
              </a:rPr>
              <a:t>Iatrogenic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24916"/>
            <a:ext cx="8122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SETON </a:t>
            </a:r>
            <a:r>
              <a:rPr sz="4000" b="0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SUTURE</a:t>
            </a:r>
            <a:r>
              <a:rPr sz="4000" b="0" u="heavy" spc="5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 </a:t>
            </a:r>
            <a:r>
              <a:rPr sz="4000" b="0" u="heavy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PLACEMENT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794" y="1444600"/>
            <a:ext cx="8846820" cy="51301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235" dirty="0">
                <a:latin typeface="Verdana"/>
                <a:cs typeface="Verdana"/>
              </a:rPr>
              <a:t>Preferable </a:t>
            </a:r>
            <a:r>
              <a:rPr sz="2600" b="1" spc="-210" dirty="0">
                <a:latin typeface="Verdana"/>
                <a:cs typeface="Verdana"/>
              </a:rPr>
              <a:t>surgical </a:t>
            </a:r>
            <a:r>
              <a:rPr sz="2600" b="1" spc="-220" dirty="0">
                <a:latin typeface="Verdana"/>
                <a:cs typeface="Verdana"/>
              </a:rPr>
              <a:t>option </a:t>
            </a:r>
            <a:r>
              <a:rPr sz="2600" b="1" spc="-320" dirty="0">
                <a:latin typeface="Verdana"/>
                <a:cs typeface="Verdana"/>
              </a:rPr>
              <a:t>for </a:t>
            </a:r>
            <a:r>
              <a:rPr sz="2600" b="1" spc="-240" dirty="0">
                <a:latin typeface="Verdana"/>
                <a:cs typeface="Verdana"/>
              </a:rPr>
              <a:t>high</a:t>
            </a:r>
            <a:r>
              <a:rPr sz="2600" b="1" spc="125" dirty="0">
                <a:latin typeface="Verdana"/>
                <a:cs typeface="Verdana"/>
              </a:rPr>
              <a:t> </a:t>
            </a:r>
            <a:r>
              <a:rPr sz="2600" b="1" spc="-235" dirty="0">
                <a:latin typeface="Verdana"/>
                <a:cs typeface="Verdana"/>
              </a:rPr>
              <a:t>variety.</a:t>
            </a:r>
            <a:endParaRPr sz="2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300" dirty="0">
                <a:latin typeface="Verdana"/>
                <a:cs typeface="Verdana"/>
              </a:rPr>
              <a:t>Setons </a:t>
            </a:r>
            <a:r>
              <a:rPr sz="2600" b="1" spc="-185" dirty="0">
                <a:latin typeface="Verdana"/>
                <a:cs typeface="Verdana"/>
              </a:rPr>
              <a:t>are </a:t>
            </a:r>
            <a:r>
              <a:rPr sz="2600" b="1" spc="-250" dirty="0">
                <a:latin typeface="Verdana"/>
                <a:cs typeface="Verdana"/>
              </a:rPr>
              <a:t>usually </a:t>
            </a:r>
            <a:r>
              <a:rPr sz="2600" b="1" spc="-120" dirty="0">
                <a:latin typeface="Verdana"/>
                <a:cs typeface="Verdana"/>
              </a:rPr>
              <a:t>made </a:t>
            </a:r>
            <a:r>
              <a:rPr sz="2600" b="1" spc="-315" dirty="0">
                <a:latin typeface="Verdana"/>
                <a:cs typeface="Verdana"/>
              </a:rPr>
              <a:t>from </a:t>
            </a:r>
            <a:r>
              <a:rPr sz="2600" b="1" spc="-245" dirty="0">
                <a:latin typeface="Verdana"/>
                <a:cs typeface="Verdana"/>
              </a:rPr>
              <a:t>rubber</a:t>
            </a:r>
            <a:r>
              <a:rPr sz="2600" b="1" spc="160" dirty="0">
                <a:latin typeface="Verdana"/>
                <a:cs typeface="Verdana"/>
              </a:rPr>
              <a:t> </a:t>
            </a:r>
            <a:r>
              <a:rPr sz="2600" b="1" spc="-290" dirty="0">
                <a:latin typeface="Verdana"/>
                <a:cs typeface="Verdana"/>
              </a:rPr>
              <a:t>slings</a:t>
            </a:r>
            <a:endParaRPr sz="2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390" dirty="0">
                <a:latin typeface="Verdana"/>
                <a:cs typeface="Verdana"/>
              </a:rPr>
              <a:t>2 </a:t>
            </a:r>
            <a:r>
              <a:rPr sz="2600" b="1" spc="-229" dirty="0">
                <a:latin typeface="Verdana"/>
                <a:cs typeface="Verdana"/>
              </a:rPr>
              <a:t>types </a:t>
            </a:r>
            <a:r>
              <a:rPr sz="2600" b="1" spc="-250" dirty="0">
                <a:latin typeface="Verdana"/>
                <a:cs typeface="Verdana"/>
              </a:rPr>
              <a:t>of </a:t>
            </a:r>
            <a:r>
              <a:rPr sz="2600" b="1" spc="-260" dirty="0">
                <a:latin typeface="Verdana"/>
                <a:cs typeface="Verdana"/>
              </a:rPr>
              <a:t>seton </a:t>
            </a:r>
            <a:r>
              <a:rPr sz="2600" b="1" spc="-325" dirty="0">
                <a:latin typeface="Verdana"/>
                <a:cs typeface="Verdana"/>
              </a:rPr>
              <a:t>suture </a:t>
            </a:r>
            <a:r>
              <a:rPr sz="2600" b="1" spc="-60" dirty="0">
                <a:latin typeface="Verdana"/>
                <a:cs typeface="Verdana"/>
              </a:rPr>
              <a:t>can </a:t>
            </a:r>
            <a:r>
              <a:rPr sz="2600" b="1" spc="-85" dirty="0">
                <a:latin typeface="Verdana"/>
                <a:cs typeface="Verdana"/>
              </a:rPr>
              <a:t>be</a:t>
            </a:r>
            <a:r>
              <a:rPr sz="2600" b="1" spc="-180" dirty="0">
                <a:latin typeface="Verdana"/>
                <a:cs typeface="Verdana"/>
              </a:rPr>
              <a:t> </a:t>
            </a:r>
            <a:r>
              <a:rPr sz="2600" b="1" spc="-75" dirty="0">
                <a:latin typeface="Verdana"/>
                <a:cs typeface="Verdana"/>
              </a:rPr>
              <a:t>placed</a:t>
            </a:r>
            <a:endParaRPr sz="2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u="heavy" spc="-2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Draining</a:t>
            </a:r>
            <a:r>
              <a:rPr sz="2600" b="1" u="heavy" spc="-1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</a:t>
            </a:r>
            <a:r>
              <a:rPr sz="2600" b="1" u="heavy" spc="-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Seton</a:t>
            </a:r>
            <a:endParaRPr sz="2600">
              <a:latin typeface="Verdana"/>
              <a:cs typeface="Verdana"/>
            </a:endParaRPr>
          </a:p>
          <a:p>
            <a:pPr marL="746125">
              <a:lnSpc>
                <a:spcPct val="100000"/>
              </a:lnSpc>
              <a:spcBef>
                <a:spcPts val="994"/>
              </a:spcBef>
            </a:pPr>
            <a:r>
              <a:rPr sz="2600" b="1" spc="-220" dirty="0">
                <a:latin typeface="Verdana"/>
                <a:cs typeface="Verdana"/>
              </a:rPr>
              <a:t>Facilitates </a:t>
            </a:r>
            <a:r>
              <a:rPr sz="2600" b="1" spc="-229" dirty="0">
                <a:latin typeface="Verdana"/>
                <a:cs typeface="Verdana"/>
              </a:rPr>
              <a:t>draining </a:t>
            </a:r>
            <a:r>
              <a:rPr sz="2600" b="1" spc="-250" dirty="0">
                <a:latin typeface="Verdana"/>
                <a:cs typeface="Verdana"/>
              </a:rPr>
              <a:t>of</a:t>
            </a:r>
            <a:r>
              <a:rPr sz="2600" b="1" spc="-85" dirty="0">
                <a:latin typeface="Verdana"/>
                <a:cs typeface="Verdana"/>
              </a:rPr>
              <a:t> </a:t>
            </a:r>
            <a:r>
              <a:rPr sz="2600" b="1" spc="-275" dirty="0">
                <a:latin typeface="Verdana"/>
                <a:cs typeface="Verdana"/>
              </a:rPr>
              <a:t>sepsis</a:t>
            </a:r>
            <a:endParaRPr sz="2600">
              <a:latin typeface="Verdana"/>
              <a:cs typeface="Verdana"/>
            </a:endParaRPr>
          </a:p>
          <a:p>
            <a:pPr marL="746125">
              <a:lnSpc>
                <a:spcPct val="100000"/>
              </a:lnSpc>
              <a:spcBef>
                <a:spcPts val="1000"/>
              </a:spcBef>
            </a:pPr>
            <a:r>
              <a:rPr sz="2600" b="1" spc="-340" dirty="0">
                <a:latin typeface="Verdana"/>
                <a:cs typeface="Verdana"/>
              </a:rPr>
              <a:t>Left </a:t>
            </a:r>
            <a:r>
              <a:rPr sz="2600" b="1" spc="-195" dirty="0">
                <a:latin typeface="Verdana"/>
                <a:cs typeface="Verdana"/>
              </a:rPr>
              <a:t>loose </a:t>
            </a:r>
            <a:r>
              <a:rPr sz="2600" b="1" spc="-140" dirty="0">
                <a:latin typeface="Verdana"/>
                <a:cs typeface="Verdana"/>
              </a:rPr>
              <a:t>and </a:t>
            </a:r>
            <a:r>
              <a:rPr sz="2600" b="1" spc="-260" dirty="0">
                <a:latin typeface="Verdana"/>
                <a:cs typeface="Verdana"/>
              </a:rPr>
              <a:t>allows </a:t>
            </a:r>
            <a:r>
              <a:rPr sz="2600" b="1" spc="-290" dirty="0">
                <a:latin typeface="Verdana"/>
                <a:cs typeface="Verdana"/>
              </a:rPr>
              <a:t>fistula </a:t>
            </a:r>
            <a:r>
              <a:rPr sz="2600" b="1" spc="-265" dirty="0">
                <a:latin typeface="Verdana"/>
                <a:cs typeface="Verdana"/>
              </a:rPr>
              <a:t>to </a:t>
            </a:r>
            <a:r>
              <a:rPr sz="2600" b="1" spc="-165" dirty="0">
                <a:latin typeface="Verdana"/>
                <a:cs typeface="Verdana"/>
              </a:rPr>
              <a:t>heal </a:t>
            </a:r>
            <a:r>
              <a:rPr sz="2600" b="1" spc="-145" dirty="0">
                <a:latin typeface="Verdana"/>
                <a:cs typeface="Verdana"/>
              </a:rPr>
              <a:t>by</a:t>
            </a:r>
            <a:r>
              <a:rPr sz="2600" b="1" spc="-290" dirty="0">
                <a:latin typeface="Verdana"/>
                <a:cs typeface="Verdana"/>
              </a:rPr>
              <a:t> </a:t>
            </a:r>
            <a:r>
              <a:rPr sz="2600" b="1" spc="-300" dirty="0">
                <a:latin typeface="Verdana"/>
                <a:cs typeface="Verdana"/>
              </a:rPr>
              <a:t>fibrosis</a:t>
            </a:r>
            <a:endParaRPr sz="2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u="heavy" spc="-2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Cutting</a:t>
            </a:r>
            <a:r>
              <a:rPr sz="2600" b="1" u="heavy" spc="-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 </a:t>
            </a:r>
            <a:r>
              <a:rPr sz="2600" b="1" u="heavy" spc="-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Verdana"/>
                <a:cs typeface="Verdana"/>
              </a:rPr>
              <a:t>Seto</a:t>
            </a:r>
            <a:endParaRPr sz="2600">
              <a:latin typeface="Verdana"/>
              <a:cs typeface="Verdana"/>
            </a:endParaRPr>
          </a:p>
          <a:p>
            <a:pPr marL="746125" marR="5080" indent="4445">
              <a:lnSpc>
                <a:spcPts val="4120"/>
              </a:lnSpc>
              <a:spcBef>
                <a:spcPts val="300"/>
              </a:spcBef>
            </a:pPr>
            <a:r>
              <a:rPr sz="2600" b="1" spc="-305" dirty="0">
                <a:latin typeface="Verdana"/>
                <a:cs typeface="Verdana"/>
              </a:rPr>
              <a:t>Slowly </a:t>
            </a:r>
            <a:r>
              <a:rPr sz="2600" b="1" spc="-270" dirty="0">
                <a:latin typeface="Verdana"/>
                <a:cs typeface="Verdana"/>
              </a:rPr>
              <a:t>"cheese-wires" </a:t>
            </a:r>
            <a:r>
              <a:rPr sz="2600" b="1" spc="-250" dirty="0">
                <a:latin typeface="Verdana"/>
                <a:cs typeface="Verdana"/>
              </a:rPr>
              <a:t>though the </a:t>
            </a:r>
            <a:r>
              <a:rPr sz="2600" b="1" spc="-245" dirty="0">
                <a:latin typeface="Verdana"/>
                <a:cs typeface="Verdana"/>
              </a:rPr>
              <a:t>sphincter </a:t>
            </a:r>
            <a:r>
              <a:rPr sz="2600" b="1" spc="-200" dirty="0">
                <a:latin typeface="Verdana"/>
                <a:cs typeface="Verdana"/>
              </a:rPr>
              <a:t>muscle  </a:t>
            </a:r>
            <a:r>
              <a:rPr sz="2600" b="1" spc="-270" dirty="0">
                <a:latin typeface="Verdana"/>
                <a:cs typeface="Verdana"/>
              </a:rPr>
              <a:t>Allows </a:t>
            </a:r>
            <a:r>
              <a:rPr sz="2600" b="1" spc="-300" dirty="0">
                <a:latin typeface="Verdana"/>
                <a:cs typeface="Verdana"/>
              </a:rPr>
              <a:t>fibrosis </a:t>
            </a:r>
            <a:r>
              <a:rPr sz="2600" b="1" spc="-265" dirty="0">
                <a:latin typeface="Verdana"/>
                <a:cs typeface="Verdana"/>
              </a:rPr>
              <a:t>to </a:t>
            </a:r>
            <a:r>
              <a:rPr sz="2600" b="1" spc="-180" dirty="0">
                <a:latin typeface="Verdana"/>
                <a:cs typeface="Verdana"/>
              </a:rPr>
              <a:t>take </a:t>
            </a:r>
            <a:r>
              <a:rPr sz="2600" b="1" spc="-65" dirty="0">
                <a:latin typeface="Verdana"/>
                <a:cs typeface="Verdana"/>
              </a:rPr>
              <a:t>place </a:t>
            </a:r>
            <a:r>
              <a:rPr sz="2600" b="1" spc="-190" dirty="0">
                <a:latin typeface="Verdana"/>
                <a:cs typeface="Verdana"/>
              </a:rPr>
              <a:t>behind </a:t>
            </a:r>
            <a:r>
              <a:rPr sz="2600" b="1" spc="-210" dirty="0">
                <a:latin typeface="Verdana"/>
                <a:cs typeface="Verdana"/>
              </a:rPr>
              <a:t>as </a:t>
            </a:r>
            <a:r>
              <a:rPr sz="2600" b="1" spc="-335" dirty="0">
                <a:latin typeface="Verdana"/>
                <a:cs typeface="Verdana"/>
              </a:rPr>
              <a:t>it</a:t>
            </a:r>
            <a:r>
              <a:rPr sz="2600" b="1" spc="75" dirty="0">
                <a:latin typeface="Verdana"/>
                <a:cs typeface="Verdana"/>
              </a:rPr>
              <a:t> </a:t>
            </a:r>
            <a:r>
              <a:rPr sz="2600" b="1" spc="-195" dirty="0">
                <a:latin typeface="Verdana"/>
                <a:cs typeface="Verdana"/>
              </a:rPr>
              <a:t>gradually</a:t>
            </a:r>
            <a:endParaRPr sz="2600">
              <a:latin typeface="Verdana"/>
              <a:cs typeface="Verdana"/>
            </a:endParaRPr>
          </a:p>
          <a:p>
            <a:pPr marL="469900">
              <a:lnSpc>
                <a:spcPts val="2815"/>
              </a:lnSpc>
            </a:pPr>
            <a:r>
              <a:rPr sz="2600" b="1" spc="-245" dirty="0">
                <a:latin typeface="Verdana"/>
                <a:cs typeface="Verdana"/>
              </a:rPr>
              <a:t>cuts</a:t>
            </a:r>
            <a:r>
              <a:rPr sz="2600" b="1" spc="-170" dirty="0">
                <a:latin typeface="Verdana"/>
                <a:cs typeface="Verdana"/>
              </a:rPr>
              <a:t> </a:t>
            </a:r>
            <a:r>
              <a:rPr sz="2600" b="1" spc="-285" dirty="0">
                <a:latin typeface="Verdana"/>
                <a:cs typeface="Verdana"/>
              </a:rPr>
              <a:t>through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8088" y="210311"/>
            <a:ext cx="4631436" cy="3544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7476" y="3066288"/>
            <a:ext cx="4308348" cy="3432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1019" y="506044"/>
            <a:ext cx="40500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none" dirty="0">
                <a:solidFill>
                  <a:srgbClr val="00AF50"/>
                </a:solidFill>
                <a:latin typeface="Arial Black"/>
                <a:cs typeface="Arial Black"/>
              </a:rPr>
              <a:t>FIBRIN</a:t>
            </a:r>
            <a:r>
              <a:rPr sz="4400" b="0" u="heavy" spc="-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 </a:t>
            </a:r>
            <a:r>
              <a:rPr sz="4400" b="0"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GLUE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3682" y="2199258"/>
            <a:ext cx="8328659" cy="1860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59435" indent="-342900">
              <a:lnSpc>
                <a:spcPct val="100000"/>
              </a:lnSpc>
              <a:spcBef>
                <a:spcPts val="9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95" dirty="0">
                <a:latin typeface="Verdana"/>
                <a:cs typeface="Verdana"/>
              </a:rPr>
              <a:t>Multi </a:t>
            </a:r>
            <a:r>
              <a:rPr sz="2800" b="1" spc="-195" dirty="0">
                <a:latin typeface="Verdana"/>
                <a:cs typeface="Verdana"/>
              </a:rPr>
              <a:t>component </a:t>
            </a:r>
            <a:r>
              <a:rPr sz="2800" b="1" spc="-320" dirty="0">
                <a:latin typeface="Verdana"/>
                <a:cs typeface="Verdana"/>
              </a:rPr>
              <a:t>system </a:t>
            </a:r>
            <a:r>
              <a:rPr sz="2800" b="1" spc="-215" dirty="0">
                <a:latin typeface="Verdana"/>
                <a:cs typeface="Verdana"/>
              </a:rPr>
              <a:t>containing </a:t>
            </a:r>
            <a:r>
              <a:rPr sz="2800" b="1" spc="-245" dirty="0">
                <a:latin typeface="Verdana"/>
                <a:cs typeface="Verdana"/>
              </a:rPr>
              <a:t>mainly  </a:t>
            </a:r>
            <a:r>
              <a:rPr sz="2800" b="1" spc="-270" dirty="0">
                <a:latin typeface="Verdana"/>
                <a:cs typeface="Verdana"/>
              </a:rPr>
              <a:t>human </a:t>
            </a:r>
            <a:r>
              <a:rPr sz="2800" b="1" spc="-204" dirty="0">
                <a:latin typeface="Verdana"/>
                <a:cs typeface="Verdana"/>
              </a:rPr>
              <a:t>plasma </a:t>
            </a:r>
            <a:r>
              <a:rPr sz="2800" b="1" spc="-254" dirty="0">
                <a:latin typeface="Verdana"/>
                <a:cs typeface="Verdana"/>
              </a:rPr>
              <a:t>fibrinogen </a:t>
            </a:r>
            <a:r>
              <a:rPr sz="2800" b="1" spc="-155" dirty="0">
                <a:latin typeface="Verdana"/>
                <a:cs typeface="Verdana"/>
              </a:rPr>
              <a:t>and</a:t>
            </a:r>
            <a:r>
              <a:rPr sz="2800" b="1" spc="40" dirty="0">
                <a:latin typeface="Verdana"/>
                <a:cs typeface="Verdana"/>
              </a:rPr>
              <a:t> </a:t>
            </a:r>
            <a:r>
              <a:rPr sz="2800" b="1" spc="-295" dirty="0">
                <a:latin typeface="Verdana"/>
                <a:cs typeface="Verdana"/>
              </a:rPr>
              <a:t>thrombin.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54" dirty="0">
                <a:latin typeface="Verdana"/>
                <a:cs typeface="Verdana"/>
              </a:rPr>
              <a:t>Injected </a:t>
            </a:r>
            <a:r>
              <a:rPr sz="2800" b="1" spc="-295" dirty="0">
                <a:latin typeface="Verdana"/>
                <a:cs typeface="Verdana"/>
              </a:rPr>
              <a:t>into </a:t>
            </a:r>
            <a:r>
              <a:rPr sz="2800" b="1" spc="-315" dirty="0">
                <a:latin typeface="Verdana"/>
                <a:cs typeface="Verdana"/>
              </a:rPr>
              <a:t>fistula </a:t>
            </a:r>
            <a:r>
              <a:rPr sz="2800" b="1" spc="-215" dirty="0">
                <a:latin typeface="Verdana"/>
                <a:cs typeface="Verdana"/>
              </a:rPr>
              <a:t>track </a:t>
            </a:r>
            <a:r>
              <a:rPr sz="2800" b="1" spc="-260" dirty="0">
                <a:latin typeface="Verdana"/>
                <a:cs typeface="Verdana"/>
              </a:rPr>
              <a:t>which hardens </a:t>
            </a:r>
            <a:r>
              <a:rPr sz="2800" b="1" spc="-305" dirty="0">
                <a:latin typeface="Verdana"/>
                <a:cs typeface="Verdana"/>
              </a:rPr>
              <a:t>in </a:t>
            </a:r>
            <a:r>
              <a:rPr sz="2800" b="1" spc="-325" dirty="0">
                <a:latin typeface="Verdana"/>
                <a:cs typeface="Verdana"/>
              </a:rPr>
              <a:t>few  </a:t>
            </a:r>
            <a:r>
              <a:rPr sz="2800" b="1" spc="-315" dirty="0">
                <a:latin typeface="Verdana"/>
                <a:cs typeface="Verdana"/>
              </a:rPr>
              <a:t>minutes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340" dirty="0">
                <a:latin typeface="Verdana"/>
                <a:cs typeface="Verdana"/>
              </a:rPr>
              <a:t>fills </a:t>
            </a:r>
            <a:r>
              <a:rPr sz="2800" b="1" spc="-275" dirty="0">
                <a:latin typeface="Verdana"/>
                <a:cs typeface="Verdana"/>
              </a:rPr>
              <a:t>the</a:t>
            </a:r>
            <a:r>
              <a:rPr sz="2800" b="1" spc="-475" dirty="0">
                <a:latin typeface="Verdana"/>
                <a:cs typeface="Verdana"/>
              </a:rPr>
              <a:t> </a:t>
            </a:r>
            <a:r>
              <a:rPr sz="2800" b="1" spc="-220" dirty="0">
                <a:latin typeface="Verdana"/>
                <a:cs typeface="Verdana"/>
              </a:rPr>
              <a:t>track.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20344"/>
            <a:ext cx="6466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ANAL </a:t>
            </a:r>
            <a:r>
              <a:rPr sz="4400" b="0" u="none" dirty="0">
                <a:solidFill>
                  <a:srgbClr val="00AF50"/>
                </a:solidFill>
                <a:latin typeface="Arial Black"/>
                <a:cs typeface="Arial Black"/>
              </a:rPr>
              <a:t>FISTULA</a:t>
            </a:r>
            <a:r>
              <a:rPr sz="4400" b="0" u="heavy" spc="-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 </a:t>
            </a:r>
            <a:r>
              <a:rPr sz="4400" b="0"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Black"/>
                <a:cs typeface="Arial Black"/>
              </a:rPr>
              <a:t>PLUG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684781"/>
            <a:ext cx="9008110" cy="454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82600" indent="-342900">
              <a:lnSpc>
                <a:spcPct val="100000"/>
              </a:lnSpc>
              <a:spcBef>
                <a:spcPts val="9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375" dirty="0">
                <a:latin typeface="Verdana"/>
                <a:cs typeface="Verdana"/>
              </a:rPr>
              <a:t>The </a:t>
            </a:r>
            <a:r>
              <a:rPr sz="2800" b="1" spc="-185" dirty="0">
                <a:latin typeface="Verdana"/>
                <a:cs typeface="Verdana"/>
              </a:rPr>
              <a:t>Anal </a:t>
            </a:r>
            <a:r>
              <a:rPr sz="2800" b="1" spc="-315" dirty="0">
                <a:latin typeface="Verdana"/>
                <a:cs typeface="Verdana"/>
              </a:rPr>
              <a:t>fistula </a:t>
            </a:r>
            <a:r>
              <a:rPr sz="2800" b="1" spc="-215" dirty="0">
                <a:latin typeface="Verdana"/>
                <a:cs typeface="Verdana"/>
              </a:rPr>
              <a:t>plug </a:t>
            </a:r>
            <a:r>
              <a:rPr sz="2800" b="1" spc="-360" dirty="0">
                <a:latin typeface="Verdana"/>
                <a:cs typeface="Verdana"/>
              </a:rPr>
              <a:t>is </a:t>
            </a:r>
            <a:r>
              <a:rPr sz="2800" b="1" spc="-25" dirty="0">
                <a:latin typeface="Verdana"/>
                <a:cs typeface="Verdana"/>
              </a:rPr>
              <a:t>a </a:t>
            </a:r>
            <a:r>
              <a:rPr sz="2800" b="1" spc="-265" dirty="0">
                <a:latin typeface="Verdana"/>
                <a:cs typeface="Verdana"/>
              </a:rPr>
              <a:t>minimally </a:t>
            </a:r>
            <a:r>
              <a:rPr sz="2800" b="1" spc="-245" dirty="0">
                <a:latin typeface="Verdana"/>
                <a:cs typeface="Verdana"/>
              </a:rPr>
              <a:t>invasive </a:t>
            </a:r>
            <a:r>
              <a:rPr sz="2800" b="1" spc="-160" dirty="0">
                <a:latin typeface="Verdana"/>
                <a:cs typeface="Verdana"/>
              </a:rPr>
              <a:t>and </a:t>
            </a:r>
            <a:r>
              <a:rPr sz="2800" b="1" spc="-16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800" b="1" i="1" spc="-10" dirty="0">
                <a:solidFill>
                  <a:srgbClr val="001F5F"/>
                </a:solidFill>
                <a:latin typeface="Arial"/>
                <a:cs typeface="Arial"/>
              </a:rPr>
              <a:t>sphincter-preserving </a:t>
            </a:r>
            <a:r>
              <a:rPr sz="2800" b="1" spc="-250" dirty="0">
                <a:latin typeface="Verdana"/>
                <a:cs typeface="Verdana"/>
              </a:rPr>
              <a:t>alternative </a:t>
            </a:r>
            <a:r>
              <a:rPr sz="2800" b="1" spc="-285" dirty="0">
                <a:latin typeface="Verdana"/>
                <a:cs typeface="Verdana"/>
              </a:rPr>
              <a:t>to </a:t>
            </a:r>
            <a:r>
              <a:rPr sz="2800" b="1" spc="-265" dirty="0">
                <a:latin typeface="Verdana"/>
                <a:cs typeface="Verdana"/>
              </a:rPr>
              <a:t>traditional 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r>
              <a:rPr sz="2800" b="1" spc="-175" dirty="0">
                <a:latin typeface="Verdana"/>
                <a:cs typeface="Verdana"/>
              </a:rPr>
              <a:t> </a:t>
            </a:r>
            <a:r>
              <a:rPr sz="2800" b="1" spc="-300" dirty="0">
                <a:latin typeface="Verdana"/>
                <a:cs typeface="Verdana"/>
              </a:rPr>
              <a:t>surgery.</a:t>
            </a:r>
            <a:endParaRPr sz="2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375" dirty="0">
                <a:latin typeface="Verdana"/>
                <a:cs typeface="Verdana"/>
              </a:rPr>
              <a:t>The </a:t>
            </a:r>
            <a:r>
              <a:rPr sz="2800" b="1" spc="-215" dirty="0">
                <a:latin typeface="Verdana"/>
                <a:cs typeface="Verdana"/>
              </a:rPr>
              <a:t>plug </a:t>
            </a:r>
            <a:r>
              <a:rPr sz="2800" b="1" spc="-360" dirty="0">
                <a:latin typeface="Verdana"/>
                <a:cs typeface="Verdana"/>
              </a:rPr>
              <a:t>is </a:t>
            </a:r>
            <a:r>
              <a:rPr sz="2800" b="1" spc="-25" dirty="0">
                <a:latin typeface="Verdana"/>
                <a:cs typeface="Verdana"/>
              </a:rPr>
              <a:t>a </a:t>
            </a:r>
            <a:r>
              <a:rPr sz="2800" b="1" spc="-114" dirty="0">
                <a:latin typeface="Verdana"/>
                <a:cs typeface="Verdana"/>
              </a:rPr>
              <a:t>conical device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360" dirty="0">
                <a:latin typeface="Verdana"/>
                <a:cs typeface="Verdana"/>
              </a:rPr>
              <a:t>is </a:t>
            </a:r>
            <a:r>
              <a:rPr sz="2800" b="1" spc="-85" dirty="0">
                <a:latin typeface="Verdana"/>
                <a:cs typeface="Verdana"/>
              </a:rPr>
              <a:t>placed </a:t>
            </a:r>
            <a:r>
              <a:rPr sz="2800" b="1" spc="-165" dirty="0">
                <a:latin typeface="Verdana"/>
                <a:cs typeface="Verdana"/>
              </a:rPr>
              <a:t>by  </a:t>
            </a:r>
            <a:r>
              <a:rPr sz="2800" b="1" spc="-270" dirty="0">
                <a:latin typeface="Verdana"/>
                <a:cs typeface="Verdana"/>
              </a:rPr>
              <a:t>drawing </a:t>
            </a:r>
            <a:r>
              <a:rPr sz="2800" b="1" spc="-365" dirty="0">
                <a:latin typeface="Verdana"/>
                <a:cs typeface="Verdana"/>
              </a:rPr>
              <a:t>it </a:t>
            </a:r>
            <a:r>
              <a:rPr sz="2800" b="1" spc="-310" dirty="0">
                <a:latin typeface="Verdana"/>
                <a:cs typeface="Verdana"/>
              </a:rPr>
              <a:t>through </a:t>
            </a:r>
            <a:r>
              <a:rPr sz="2800" b="1" spc="-275" dirty="0">
                <a:latin typeface="Verdana"/>
                <a:cs typeface="Verdana"/>
              </a:rPr>
              <a:t>the </a:t>
            </a:r>
            <a:r>
              <a:rPr sz="2800" b="1" spc="-315" dirty="0">
                <a:latin typeface="Verdana"/>
                <a:cs typeface="Verdana"/>
              </a:rPr>
              <a:t>fistula </a:t>
            </a:r>
            <a:r>
              <a:rPr sz="2800" b="1" spc="-254" dirty="0">
                <a:latin typeface="Verdana"/>
                <a:cs typeface="Verdana"/>
              </a:rPr>
              <a:t>tract </a:t>
            </a:r>
            <a:r>
              <a:rPr sz="2800" b="1" spc="-155" dirty="0">
                <a:latin typeface="Verdana"/>
                <a:cs typeface="Verdana"/>
              </a:rPr>
              <a:t>and </a:t>
            </a:r>
            <a:r>
              <a:rPr sz="2800" b="1" spc="-340" dirty="0">
                <a:latin typeface="Verdana"/>
                <a:cs typeface="Verdana"/>
              </a:rPr>
              <a:t>suturing </a:t>
            </a:r>
            <a:r>
              <a:rPr sz="2800" b="1" spc="-365" dirty="0">
                <a:latin typeface="Verdana"/>
                <a:cs typeface="Verdana"/>
              </a:rPr>
              <a:t>it </a:t>
            </a:r>
            <a:r>
              <a:rPr sz="2800" b="1" spc="-305" dirty="0">
                <a:latin typeface="Verdana"/>
                <a:cs typeface="Verdana"/>
              </a:rPr>
              <a:t>in  </a:t>
            </a:r>
            <a:r>
              <a:rPr sz="2800" b="1" spc="-105" dirty="0">
                <a:latin typeface="Verdana"/>
                <a:cs typeface="Verdana"/>
              </a:rPr>
              <a:t>place.</a:t>
            </a:r>
            <a:endParaRPr sz="2800">
              <a:latin typeface="Verdana"/>
              <a:cs typeface="Verdana"/>
            </a:endParaRPr>
          </a:p>
          <a:p>
            <a:pPr marL="355600" marR="18542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75" dirty="0">
                <a:latin typeface="Verdana"/>
                <a:cs typeface="Verdana"/>
              </a:rPr>
              <a:t>the </a:t>
            </a:r>
            <a:r>
              <a:rPr sz="2800" b="1" spc="-220" dirty="0">
                <a:latin typeface="Verdana"/>
                <a:cs typeface="Verdana"/>
              </a:rPr>
              <a:t>plug, </a:t>
            </a:r>
            <a:r>
              <a:rPr sz="2800" b="1" spc="-100" dirty="0">
                <a:latin typeface="Verdana"/>
                <a:cs typeface="Verdana"/>
              </a:rPr>
              <a:t>once </a:t>
            </a:r>
            <a:r>
              <a:rPr sz="2800" b="1" spc="-225" dirty="0">
                <a:latin typeface="Verdana"/>
                <a:cs typeface="Verdana"/>
              </a:rPr>
              <a:t>implanted, </a:t>
            </a:r>
            <a:r>
              <a:rPr sz="2800" b="1" spc="-235" dirty="0">
                <a:latin typeface="Verdana"/>
                <a:cs typeface="Verdana"/>
              </a:rPr>
              <a:t>incorporates </a:t>
            </a:r>
            <a:r>
              <a:rPr sz="2800" b="1" spc="-270" dirty="0">
                <a:latin typeface="Verdana"/>
                <a:cs typeface="Verdana"/>
              </a:rPr>
              <a:t>naturally  </a:t>
            </a:r>
            <a:r>
              <a:rPr sz="2800" b="1" spc="-245" dirty="0">
                <a:latin typeface="Verdana"/>
                <a:cs typeface="Verdana"/>
              </a:rPr>
              <a:t>over </a:t>
            </a:r>
            <a:r>
              <a:rPr sz="2800" b="1" spc="-285" dirty="0">
                <a:latin typeface="Verdana"/>
                <a:cs typeface="Verdana"/>
              </a:rPr>
              <a:t>time </a:t>
            </a:r>
            <a:r>
              <a:rPr sz="2800" b="1" spc="-295" dirty="0">
                <a:latin typeface="Verdana"/>
                <a:cs typeface="Verdana"/>
              </a:rPr>
              <a:t>into </a:t>
            </a:r>
            <a:r>
              <a:rPr sz="2800" b="1" spc="-275" dirty="0">
                <a:latin typeface="Verdana"/>
                <a:cs typeface="Verdana"/>
              </a:rPr>
              <a:t>the </a:t>
            </a:r>
            <a:r>
              <a:rPr sz="2800" b="1" spc="-270" dirty="0">
                <a:latin typeface="Verdana"/>
                <a:cs typeface="Verdana"/>
              </a:rPr>
              <a:t>human </a:t>
            </a:r>
            <a:r>
              <a:rPr sz="2800" b="1" spc="-330" dirty="0">
                <a:latin typeface="Verdana"/>
                <a:cs typeface="Verdana"/>
              </a:rPr>
              <a:t>tissue </a:t>
            </a:r>
            <a:r>
              <a:rPr sz="2800" b="1" spc="-295" dirty="0">
                <a:latin typeface="Verdana"/>
                <a:cs typeface="Verdana"/>
              </a:rPr>
              <a:t>(human </a:t>
            </a:r>
            <a:r>
              <a:rPr sz="2800" b="1" spc="-195" dirty="0">
                <a:latin typeface="Verdana"/>
                <a:cs typeface="Verdana"/>
              </a:rPr>
              <a:t>cells </a:t>
            </a:r>
            <a:r>
              <a:rPr sz="2800" b="1" spc="-160" dirty="0">
                <a:latin typeface="Verdana"/>
                <a:cs typeface="Verdana"/>
              </a:rPr>
              <a:t>and  </a:t>
            </a:r>
            <a:r>
              <a:rPr sz="2800" b="1" spc="-345" dirty="0">
                <a:latin typeface="Verdana"/>
                <a:cs typeface="Verdana"/>
              </a:rPr>
              <a:t>tissues will </a:t>
            </a:r>
            <a:r>
              <a:rPr sz="2800" b="1" spc="-320" dirty="0">
                <a:latin typeface="Verdana"/>
                <a:cs typeface="Verdana"/>
              </a:rPr>
              <a:t>'grow' </a:t>
            </a:r>
            <a:r>
              <a:rPr sz="2800" b="1" spc="-295" dirty="0">
                <a:latin typeface="Verdana"/>
                <a:cs typeface="Verdana"/>
              </a:rPr>
              <a:t>into </a:t>
            </a:r>
            <a:r>
              <a:rPr sz="2800" b="1" spc="-275" dirty="0">
                <a:latin typeface="Verdana"/>
                <a:cs typeface="Verdana"/>
              </a:rPr>
              <a:t>the </a:t>
            </a:r>
            <a:r>
              <a:rPr sz="2800" b="1" spc="-260" dirty="0">
                <a:latin typeface="Verdana"/>
                <a:cs typeface="Verdana"/>
              </a:rPr>
              <a:t>plug), </a:t>
            </a:r>
            <a:r>
              <a:rPr sz="2800" b="1" spc="-375" dirty="0">
                <a:latin typeface="Verdana"/>
                <a:cs typeface="Verdana"/>
              </a:rPr>
              <a:t>thus </a:t>
            </a:r>
            <a:r>
              <a:rPr sz="2800" b="1" spc="-229" dirty="0">
                <a:latin typeface="Verdana"/>
                <a:cs typeface="Verdana"/>
              </a:rPr>
              <a:t>facilitating  </a:t>
            </a:r>
            <a:r>
              <a:rPr sz="2800" b="1" spc="-275" dirty="0">
                <a:latin typeface="Verdana"/>
                <a:cs typeface="Verdana"/>
              </a:rPr>
              <a:t>the </a:t>
            </a:r>
            <a:r>
              <a:rPr sz="2800" b="1" spc="-235" dirty="0">
                <a:latin typeface="Verdana"/>
                <a:cs typeface="Verdana"/>
              </a:rPr>
              <a:t>closure </a:t>
            </a:r>
            <a:r>
              <a:rPr sz="2800" b="1" spc="-270" dirty="0">
                <a:latin typeface="Verdana"/>
                <a:cs typeface="Verdana"/>
              </a:rPr>
              <a:t>of </a:t>
            </a:r>
            <a:r>
              <a:rPr sz="2800" b="1" spc="-275" dirty="0">
                <a:latin typeface="Verdana"/>
                <a:cs typeface="Verdana"/>
              </a:rPr>
              <a:t>the</a:t>
            </a:r>
            <a:r>
              <a:rPr sz="2800" b="1" spc="85" dirty="0">
                <a:latin typeface="Verdana"/>
                <a:cs typeface="Verdana"/>
              </a:rPr>
              <a:t> </a:t>
            </a:r>
            <a:r>
              <a:rPr sz="2800" b="1" spc="-275" dirty="0">
                <a:latin typeface="Verdana"/>
                <a:cs typeface="Verdana"/>
              </a:rPr>
              <a:t>fistula</a:t>
            </a:r>
            <a:r>
              <a:rPr sz="1800" spc="-275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9300"/>
            <a:ext cx="2897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67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FISTULA</a:t>
            </a:r>
            <a:r>
              <a:rPr sz="3600" u="heavy" spc="-28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3600" u="heavy" spc="-47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PLUG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590800" y="1437132"/>
            <a:ext cx="4783836" cy="2907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73568" y="957072"/>
            <a:ext cx="2929128" cy="2663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25968" y="3953254"/>
            <a:ext cx="2776728" cy="2904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9300"/>
            <a:ext cx="3025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6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FISTULA</a:t>
            </a:r>
            <a:r>
              <a:rPr sz="3600" u="heavy" spc="-2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sz="3600" u="heavy" spc="-4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PLUG: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871216" y="1531619"/>
            <a:ext cx="2979420" cy="1984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4140" y="623316"/>
            <a:ext cx="3131819" cy="2136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088" y="2570988"/>
            <a:ext cx="2520696" cy="2231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2452" y="4256532"/>
            <a:ext cx="2673096" cy="2260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5955" y="3884676"/>
            <a:ext cx="3154680" cy="2766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8270" y="408177"/>
            <a:ext cx="69919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spc="-40" dirty="0">
                <a:solidFill>
                  <a:srgbClr val="005F2B"/>
                </a:solidFill>
                <a:uFill>
                  <a:solidFill>
                    <a:srgbClr val="005F2B"/>
                  </a:solidFill>
                </a:uFill>
                <a:latin typeface="Arial Black"/>
                <a:cs typeface="Arial Black"/>
              </a:rPr>
              <a:t>ADVANCEMENT</a:t>
            </a:r>
            <a:r>
              <a:rPr sz="4400" b="0" u="heavy" spc="-70" dirty="0">
                <a:solidFill>
                  <a:srgbClr val="005F2B"/>
                </a:solidFill>
                <a:uFill>
                  <a:solidFill>
                    <a:srgbClr val="005F2B"/>
                  </a:solidFill>
                </a:uFill>
                <a:latin typeface="Arial Black"/>
                <a:cs typeface="Arial Black"/>
              </a:rPr>
              <a:t> </a:t>
            </a:r>
            <a:r>
              <a:rPr sz="4400" b="0" u="none" dirty="0">
                <a:solidFill>
                  <a:srgbClr val="005F2B"/>
                </a:solidFill>
                <a:latin typeface="Arial Black"/>
                <a:cs typeface="Arial Black"/>
              </a:rPr>
              <a:t>FLAPS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573744"/>
            <a:ext cx="5973445" cy="3511550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3600" b="1" spc="-285" dirty="0">
                <a:solidFill>
                  <a:srgbClr val="001F5F"/>
                </a:solidFill>
                <a:latin typeface="Verdana"/>
                <a:cs typeface="Verdana"/>
              </a:rPr>
              <a:t>Endorectal</a:t>
            </a:r>
            <a:endParaRPr sz="36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2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325" dirty="0">
                <a:latin typeface="Verdana"/>
                <a:cs typeface="Verdana"/>
              </a:rPr>
              <a:t>Fistula </a:t>
            </a:r>
            <a:r>
              <a:rPr sz="2800" b="1" spc="-254" dirty="0">
                <a:latin typeface="Verdana"/>
                <a:cs typeface="Verdana"/>
              </a:rPr>
              <a:t>tract</a:t>
            </a:r>
            <a:r>
              <a:rPr sz="2800" b="1" spc="-10" dirty="0">
                <a:latin typeface="Verdana"/>
                <a:cs typeface="Verdana"/>
              </a:rPr>
              <a:t> </a:t>
            </a:r>
            <a:r>
              <a:rPr sz="2800" b="1" spc="-180" dirty="0">
                <a:latin typeface="Verdana"/>
                <a:cs typeface="Verdana"/>
              </a:rPr>
              <a:t>probed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25" dirty="0">
                <a:latin typeface="Verdana"/>
                <a:cs typeface="Verdana"/>
              </a:rPr>
              <a:t>Flap</a:t>
            </a:r>
            <a:r>
              <a:rPr sz="2800" b="1" spc="-160" dirty="0">
                <a:latin typeface="Verdana"/>
                <a:cs typeface="Verdana"/>
              </a:rPr>
              <a:t> </a:t>
            </a:r>
            <a:r>
              <a:rPr sz="2800" b="1" spc="-240" dirty="0">
                <a:latin typeface="Verdana"/>
                <a:cs typeface="Verdana"/>
              </a:rPr>
              <a:t>raised</a:t>
            </a:r>
            <a:endParaRPr sz="28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b="1" spc="-150" dirty="0">
                <a:latin typeface="Verdana"/>
                <a:cs typeface="Verdana"/>
              </a:rPr>
              <a:t>Mucosa </a:t>
            </a:r>
            <a:r>
              <a:rPr sz="2800" b="1" spc="-755" dirty="0">
                <a:latin typeface="Verdana"/>
                <a:cs typeface="Verdana"/>
              </a:rPr>
              <a:t>+ </a:t>
            </a:r>
            <a:r>
              <a:rPr sz="2800" b="1" spc="-434" dirty="0">
                <a:latin typeface="Verdana"/>
                <a:cs typeface="Verdana"/>
              </a:rPr>
              <a:t>Int.</a:t>
            </a:r>
            <a:r>
              <a:rPr sz="2800" b="1" spc="-229" dirty="0">
                <a:latin typeface="Verdana"/>
                <a:cs typeface="Verdana"/>
              </a:rPr>
              <a:t> </a:t>
            </a:r>
            <a:r>
              <a:rPr sz="2800" b="1" spc="-275" dirty="0">
                <a:latin typeface="Verdana"/>
                <a:cs typeface="Verdana"/>
              </a:rPr>
              <a:t>Sphincter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340" dirty="0">
                <a:latin typeface="Verdana"/>
                <a:cs typeface="Verdana"/>
              </a:rPr>
              <a:t>Internal </a:t>
            </a:r>
            <a:r>
              <a:rPr sz="2800" b="1" spc="-200" dirty="0">
                <a:latin typeface="Verdana"/>
                <a:cs typeface="Verdana"/>
              </a:rPr>
              <a:t>opening</a:t>
            </a:r>
            <a:r>
              <a:rPr sz="2800" b="1" spc="10" dirty="0">
                <a:latin typeface="Verdana"/>
                <a:cs typeface="Verdana"/>
              </a:rPr>
              <a:t> </a:t>
            </a:r>
            <a:r>
              <a:rPr sz="2800" b="1" spc="-200" dirty="0">
                <a:latin typeface="Verdana"/>
                <a:cs typeface="Verdana"/>
              </a:rPr>
              <a:t>excised/closed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25" dirty="0">
                <a:latin typeface="Verdana"/>
                <a:cs typeface="Verdana"/>
              </a:rPr>
              <a:t>Flap </a:t>
            </a:r>
            <a:r>
              <a:rPr sz="2800" b="1" spc="-100" dirty="0">
                <a:latin typeface="Verdana"/>
                <a:cs typeface="Verdana"/>
              </a:rPr>
              <a:t>advanced </a:t>
            </a:r>
            <a:r>
              <a:rPr sz="2800" b="1" spc="-515" dirty="0">
                <a:latin typeface="Verdana"/>
                <a:cs typeface="Verdana"/>
              </a:rPr>
              <a:t>&amp;</a:t>
            </a:r>
            <a:r>
              <a:rPr sz="2800" b="1" spc="-195" dirty="0">
                <a:latin typeface="Verdana"/>
                <a:cs typeface="Verdana"/>
              </a:rPr>
              <a:t> </a:t>
            </a:r>
            <a:r>
              <a:rPr sz="2800" b="1" spc="-310" dirty="0">
                <a:latin typeface="Verdana"/>
                <a:cs typeface="Verdana"/>
              </a:rPr>
              <a:t>sutured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06256" y="1155191"/>
            <a:ext cx="2514600" cy="1892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4835" y="3044951"/>
            <a:ext cx="2528316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4835" y="5035294"/>
            <a:ext cx="2516124" cy="1822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27964"/>
            <a:ext cx="53936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spc="-35" dirty="0">
                <a:solidFill>
                  <a:srgbClr val="005F2B"/>
                </a:solidFill>
                <a:uFill>
                  <a:solidFill>
                    <a:srgbClr val="005F2B"/>
                  </a:solidFill>
                </a:uFill>
                <a:latin typeface="Arial Black"/>
                <a:cs typeface="Arial Black"/>
              </a:rPr>
              <a:t>ADVANCEMENT</a:t>
            </a:r>
            <a:r>
              <a:rPr sz="3600" b="0" u="heavy" spc="-55" dirty="0">
                <a:solidFill>
                  <a:srgbClr val="005F2B"/>
                </a:solidFill>
                <a:uFill>
                  <a:solidFill>
                    <a:srgbClr val="005F2B"/>
                  </a:solidFill>
                </a:uFill>
                <a:latin typeface="Arial Black"/>
                <a:cs typeface="Arial Black"/>
              </a:rPr>
              <a:t> </a:t>
            </a:r>
            <a:r>
              <a:rPr sz="3600" b="0" u="heavy" spc="-5" dirty="0">
                <a:solidFill>
                  <a:srgbClr val="005F2B"/>
                </a:solidFill>
                <a:uFill>
                  <a:solidFill>
                    <a:srgbClr val="005F2B"/>
                  </a:solidFill>
                </a:uFill>
                <a:latin typeface="Arial Black"/>
                <a:cs typeface="Arial Black"/>
              </a:rPr>
              <a:t>FLAP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363027"/>
            <a:ext cx="4628515" cy="343281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200" b="1" spc="-235" dirty="0">
                <a:solidFill>
                  <a:srgbClr val="001F5F"/>
                </a:solidFill>
                <a:latin typeface="Verdana"/>
                <a:cs typeface="Verdana"/>
              </a:rPr>
              <a:t>Anodermal</a:t>
            </a:r>
            <a:endParaRPr sz="3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5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325" dirty="0">
                <a:latin typeface="Verdana"/>
                <a:cs typeface="Verdana"/>
              </a:rPr>
              <a:t>Fistula </a:t>
            </a:r>
            <a:r>
              <a:rPr sz="2800" b="1" spc="-254" dirty="0">
                <a:latin typeface="Verdana"/>
                <a:cs typeface="Verdana"/>
              </a:rPr>
              <a:t>tract</a:t>
            </a:r>
            <a:r>
              <a:rPr sz="2800" b="1" spc="-15" dirty="0">
                <a:latin typeface="Verdana"/>
                <a:cs typeface="Verdana"/>
              </a:rPr>
              <a:t> </a:t>
            </a:r>
            <a:r>
              <a:rPr sz="2800" b="1" spc="-180" dirty="0">
                <a:latin typeface="Verdana"/>
                <a:cs typeface="Verdana"/>
              </a:rPr>
              <a:t>probed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29" dirty="0">
                <a:latin typeface="Verdana"/>
                <a:cs typeface="Verdana"/>
              </a:rPr>
              <a:t>Flap</a:t>
            </a:r>
            <a:r>
              <a:rPr sz="2800" b="1" spc="-155" dirty="0">
                <a:latin typeface="Verdana"/>
                <a:cs typeface="Verdana"/>
              </a:rPr>
              <a:t> </a:t>
            </a:r>
            <a:r>
              <a:rPr sz="2800" b="1" spc="-240" dirty="0">
                <a:latin typeface="Verdana"/>
                <a:cs typeface="Verdana"/>
              </a:rPr>
              <a:t>raised</a:t>
            </a:r>
            <a:endParaRPr sz="28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b="1" spc="-210" dirty="0">
                <a:latin typeface="Verdana"/>
                <a:cs typeface="Verdana"/>
              </a:rPr>
              <a:t>Anodermal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229" dirty="0">
                <a:latin typeface="Verdana"/>
                <a:cs typeface="Verdana"/>
              </a:rPr>
              <a:t>Flap </a:t>
            </a:r>
            <a:r>
              <a:rPr sz="2800" b="1" spc="-105" dirty="0">
                <a:latin typeface="Verdana"/>
                <a:cs typeface="Verdana"/>
              </a:rPr>
              <a:t>advanced </a:t>
            </a:r>
            <a:r>
              <a:rPr sz="2800" b="1" spc="-515" dirty="0">
                <a:latin typeface="Verdana"/>
                <a:cs typeface="Verdana"/>
              </a:rPr>
              <a:t>&amp;</a:t>
            </a:r>
            <a:r>
              <a:rPr sz="2800" b="1" spc="-200" dirty="0">
                <a:latin typeface="Verdana"/>
                <a:cs typeface="Verdana"/>
              </a:rPr>
              <a:t> </a:t>
            </a:r>
            <a:r>
              <a:rPr sz="2800" b="1" spc="-360" dirty="0">
                <a:latin typeface="Verdana"/>
                <a:cs typeface="Verdana"/>
              </a:rPr>
              <a:t>sutures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b="1" spc="-305" dirty="0">
                <a:latin typeface="Verdana"/>
                <a:cs typeface="Verdana"/>
              </a:rPr>
              <a:t>External </a:t>
            </a:r>
            <a:r>
              <a:rPr sz="2800" b="1" spc="-165" dirty="0">
                <a:latin typeface="Verdana"/>
                <a:cs typeface="Verdana"/>
              </a:rPr>
              <a:t>defect</a:t>
            </a:r>
            <a:r>
              <a:rPr sz="2800" b="1" spc="-45" dirty="0">
                <a:latin typeface="Verdana"/>
                <a:cs typeface="Verdana"/>
              </a:rPr>
              <a:t> </a:t>
            </a:r>
            <a:r>
              <a:rPr sz="2800" b="1" spc="-155" dirty="0">
                <a:latin typeface="Verdana"/>
                <a:cs typeface="Verdana"/>
              </a:rPr>
              <a:t>closed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59140" y="1263396"/>
            <a:ext cx="2827020" cy="2606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9140" y="3988308"/>
            <a:ext cx="2827020" cy="2642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20344"/>
            <a:ext cx="54521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7180" algn="l"/>
              </a:tabLst>
            </a:pPr>
            <a:r>
              <a:rPr sz="4400" b="0" u="none" dirty="0">
                <a:solidFill>
                  <a:srgbClr val="C00000"/>
                </a:solidFill>
                <a:latin typeface="Arial Black"/>
                <a:cs typeface="Arial Black"/>
              </a:rPr>
              <a:t>LIFT	</a:t>
            </a:r>
            <a:r>
              <a:rPr sz="4400" b="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P</a:t>
            </a:r>
            <a:r>
              <a:rPr sz="4400" b="0" u="heavy" spc="-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R</a:t>
            </a:r>
            <a:r>
              <a:rPr sz="4400" b="0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OCE</a:t>
            </a:r>
            <a:r>
              <a:rPr sz="4400" b="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D</a:t>
            </a:r>
            <a:r>
              <a:rPr sz="4400" b="0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Black"/>
                <a:cs typeface="Arial Black"/>
              </a:rPr>
              <a:t>URE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480013"/>
            <a:ext cx="5826125" cy="4226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9430">
              <a:lnSpc>
                <a:spcPct val="115900"/>
              </a:lnSpc>
              <a:spcBef>
                <a:spcPts val="95"/>
              </a:spcBef>
            </a:pPr>
            <a:r>
              <a:rPr sz="3200" b="1" spc="-305" dirty="0">
                <a:solidFill>
                  <a:srgbClr val="FFC000"/>
                </a:solidFill>
                <a:latin typeface="Verdana"/>
                <a:cs typeface="Verdana"/>
              </a:rPr>
              <a:t>L</a:t>
            </a:r>
            <a:r>
              <a:rPr sz="3200" b="1" spc="-305" dirty="0">
                <a:latin typeface="Verdana"/>
                <a:cs typeface="Verdana"/>
              </a:rPr>
              <a:t>igation of </a:t>
            </a:r>
            <a:r>
              <a:rPr sz="3200" b="1" spc="-475" dirty="0">
                <a:solidFill>
                  <a:srgbClr val="FFC000"/>
                </a:solidFill>
                <a:latin typeface="Verdana"/>
                <a:cs typeface="Verdana"/>
              </a:rPr>
              <a:t>I</a:t>
            </a:r>
            <a:r>
              <a:rPr sz="3200" b="1" spc="-475" dirty="0">
                <a:latin typeface="Verdana"/>
                <a:cs typeface="Verdana"/>
              </a:rPr>
              <a:t>nter </a:t>
            </a:r>
            <a:r>
              <a:rPr sz="3200" b="1" spc="-254" dirty="0">
                <a:latin typeface="Verdana"/>
                <a:cs typeface="Verdana"/>
              </a:rPr>
              <a:t>sphincteric  </a:t>
            </a:r>
            <a:r>
              <a:rPr sz="3200" b="1" spc="-370" dirty="0">
                <a:solidFill>
                  <a:srgbClr val="FFC000"/>
                </a:solidFill>
                <a:latin typeface="Verdana"/>
                <a:cs typeface="Verdana"/>
              </a:rPr>
              <a:t>F</a:t>
            </a:r>
            <a:r>
              <a:rPr sz="3200" b="1" spc="-370" dirty="0">
                <a:latin typeface="Verdana"/>
                <a:cs typeface="Verdana"/>
              </a:rPr>
              <a:t>istula</a:t>
            </a:r>
            <a:r>
              <a:rPr sz="3200" b="1" spc="-210" dirty="0">
                <a:latin typeface="Verdana"/>
                <a:cs typeface="Verdana"/>
              </a:rPr>
              <a:t> </a:t>
            </a:r>
            <a:r>
              <a:rPr sz="3200" b="1" spc="-355" dirty="0">
                <a:solidFill>
                  <a:srgbClr val="FFC000"/>
                </a:solidFill>
                <a:latin typeface="Verdana"/>
                <a:cs typeface="Verdana"/>
              </a:rPr>
              <a:t>T</a:t>
            </a:r>
            <a:r>
              <a:rPr sz="3200" b="1" spc="-355" dirty="0">
                <a:latin typeface="Verdana"/>
                <a:cs typeface="Verdana"/>
              </a:rPr>
              <a:t>ract</a:t>
            </a:r>
            <a:endParaRPr sz="3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lr>
                <a:srgbClr val="E78612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b="1" spc="-405" dirty="0">
                <a:latin typeface="Verdana"/>
                <a:cs typeface="Verdana"/>
              </a:rPr>
              <a:t>Trans </a:t>
            </a:r>
            <a:r>
              <a:rPr sz="2800" b="1" spc="-229" dirty="0">
                <a:latin typeface="Verdana"/>
                <a:cs typeface="Verdana"/>
              </a:rPr>
              <a:t>sphincteric</a:t>
            </a:r>
            <a:r>
              <a:rPr sz="2800" b="1" spc="-470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E78612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b="1" spc="-280" dirty="0">
                <a:latin typeface="Verdana"/>
                <a:cs typeface="Verdana"/>
              </a:rPr>
              <a:t>Draining seton </a:t>
            </a:r>
            <a:r>
              <a:rPr sz="2800" b="1" spc="-595" dirty="0">
                <a:latin typeface="Verdana"/>
                <a:cs typeface="Verdana"/>
              </a:rPr>
              <a:t>– </a:t>
            </a:r>
            <a:r>
              <a:rPr sz="2800" b="1" spc="-425" dirty="0">
                <a:latin typeface="Verdana"/>
                <a:cs typeface="Verdana"/>
              </a:rPr>
              <a:t>6 </a:t>
            </a:r>
            <a:r>
              <a:rPr sz="2800" b="1" spc="-270" dirty="0">
                <a:latin typeface="Verdana"/>
                <a:cs typeface="Verdana"/>
              </a:rPr>
              <a:t>weeks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78612"/>
              </a:buClr>
              <a:buFont typeface="Wingdings"/>
              <a:buChar char="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E78612"/>
              </a:buClr>
              <a:buFont typeface="Wingdings"/>
              <a:buChar char=""/>
              <a:tabLst>
                <a:tab pos="355600" algn="l"/>
              </a:tabLst>
            </a:pPr>
            <a:r>
              <a:rPr sz="2800" b="1" spc="-315" dirty="0">
                <a:latin typeface="Verdana"/>
                <a:cs typeface="Verdana"/>
              </a:rPr>
              <a:t>Tract </a:t>
            </a:r>
            <a:r>
              <a:rPr sz="2800" b="1" spc="-190" dirty="0">
                <a:latin typeface="Verdana"/>
                <a:cs typeface="Verdana"/>
              </a:rPr>
              <a:t>prepared </a:t>
            </a:r>
            <a:r>
              <a:rPr sz="2800" b="1" spc="-390" dirty="0">
                <a:latin typeface="Verdana"/>
                <a:cs typeface="Verdana"/>
              </a:rPr>
              <a:t>with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r>
              <a:rPr sz="2800" b="1" spc="-335" dirty="0">
                <a:latin typeface="Verdana"/>
                <a:cs typeface="Verdana"/>
              </a:rPr>
              <a:t> </a:t>
            </a:r>
            <a:r>
              <a:rPr sz="2800" b="1" spc="-340" dirty="0">
                <a:latin typeface="Verdana"/>
                <a:cs typeface="Verdana"/>
              </a:rPr>
              <a:t>brush</a:t>
            </a:r>
            <a:endParaRPr sz="28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660"/>
              </a:spcBef>
              <a:buClr>
                <a:srgbClr val="E78612"/>
              </a:buClr>
              <a:buFont typeface="Wingdings"/>
              <a:buChar char=""/>
              <a:tabLst>
                <a:tab pos="756920" algn="l"/>
              </a:tabLst>
            </a:pPr>
            <a:r>
              <a:rPr sz="2800" b="1" spc="-250" dirty="0">
                <a:latin typeface="Verdana"/>
                <a:cs typeface="Verdana"/>
              </a:rPr>
              <a:t>Debrides</a:t>
            </a:r>
            <a:endParaRPr sz="280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E78612"/>
              </a:buClr>
              <a:buFont typeface="Wingdings"/>
              <a:buChar char=""/>
              <a:tabLst>
                <a:tab pos="756920" algn="l"/>
              </a:tabLst>
            </a:pPr>
            <a:r>
              <a:rPr sz="2800" b="1" spc="-240" dirty="0">
                <a:latin typeface="Verdana"/>
                <a:cs typeface="Verdana"/>
              </a:rPr>
              <a:t>De-epithelializes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73083" y="623316"/>
            <a:ext cx="3063239" cy="610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0740" y="618820"/>
            <a:ext cx="40030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Black"/>
                <a:cs typeface="Arial Black"/>
              </a:rPr>
              <a:t>FOLLOW</a:t>
            </a:r>
            <a:r>
              <a:rPr sz="4800" b="0" u="heavy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Black"/>
                <a:cs typeface="Arial Black"/>
              </a:rPr>
              <a:t> </a:t>
            </a:r>
            <a:r>
              <a:rPr sz="4800" b="0" u="none" dirty="0">
                <a:solidFill>
                  <a:srgbClr val="001F5F"/>
                </a:solidFill>
                <a:latin typeface="Arial Black"/>
                <a:cs typeface="Arial Black"/>
              </a:rPr>
              <a:t>UP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1932558"/>
            <a:ext cx="8293100" cy="3094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b="1" spc="-270" dirty="0">
                <a:latin typeface="Verdana"/>
                <a:cs typeface="Verdana"/>
              </a:rPr>
              <a:t>As </a:t>
            </a:r>
            <a:r>
              <a:rPr sz="2800" b="1" spc="-390" dirty="0">
                <a:latin typeface="Verdana"/>
                <a:cs typeface="Verdana"/>
              </a:rPr>
              <a:t>with </a:t>
            </a:r>
            <a:r>
              <a:rPr sz="2800" b="1" spc="-335" dirty="0">
                <a:latin typeface="Verdana"/>
                <a:cs typeface="Verdana"/>
              </a:rPr>
              <a:t>most </a:t>
            </a:r>
            <a:r>
              <a:rPr sz="2800" b="1" spc="-190" dirty="0">
                <a:latin typeface="Verdana"/>
                <a:cs typeface="Verdana"/>
              </a:rPr>
              <a:t>anorectal </a:t>
            </a:r>
            <a:r>
              <a:rPr sz="2800" b="1" spc="-285" dirty="0">
                <a:latin typeface="Verdana"/>
                <a:cs typeface="Verdana"/>
              </a:rPr>
              <a:t>disorders, </a:t>
            </a:r>
            <a:r>
              <a:rPr sz="2800" b="1" spc="-260" dirty="0">
                <a:latin typeface="Verdana"/>
                <a:cs typeface="Verdana"/>
              </a:rPr>
              <a:t>follow-up </a:t>
            </a:r>
            <a:r>
              <a:rPr sz="2800" b="1" spc="-120" dirty="0">
                <a:latin typeface="Verdana"/>
                <a:cs typeface="Verdana"/>
              </a:rPr>
              <a:t>care  </a:t>
            </a:r>
            <a:r>
              <a:rPr sz="2800" b="1" spc="-225" dirty="0">
                <a:latin typeface="Verdana"/>
                <a:cs typeface="Verdana"/>
              </a:rPr>
              <a:t>includes: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54" dirty="0">
                <a:latin typeface="Verdana"/>
                <a:cs typeface="Verdana"/>
              </a:rPr>
              <a:t>Perianal</a:t>
            </a:r>
            <a:r>
              <a:rPr sz="2800" b="1" spc="-165" dirty="0">
                <a:latin typeface="Verdana"/>
                <a:cs typeface="Verdana"/>
              </a:rPr>
              <a:t> </a:t>
            </a:r>
            <a:r>
              <a:rPr sz="2800" b="1" spc="-265" dirty="0">
                <a:latin typeface="Verdana"/>
                <a:cs typeface="Verdana"/>
              </a:rPr>
              <a:t>baths,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190" dirty="0">
                <a:latin typeface="Verdana"/>
                <a:cs typeface="Verdana"/>
              </a:rPr>
              <a:t>analgesics </a:t>
            </a:r>
            <a:r>
              <a:rPr sz="2800" b="1" spc="-345" dirty="0">
                <a:latin typeface="Verdana"/>
                <a:cs typeface="Verdana"/>
              </a:rPr>
              <a:t>for</a:t>
            </a:r>
            <a:r>
              <a:rPr sz="2800" b="1" spc="-135" dirty="0">
                <a:latin typeface="Verdana"/>
                <a:cs typeface="Verdana"/>
              </a:rPr>
              <a:t> </a:t>
            </a:r>
            <a:r>
              <a:rPr sz="2800" b="1" spc="-200" dirty="0">
                <a:latin typeface="Verdana"/>
                <a:cs typeface="Verdana"/>
              </a:rPr>
              <a:t>pain,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285" dirty="0">
                <a:latin typeface="Verdana"/>
                <a:cs typeface="Verdana"/>
              </a:rPr>
              <a:t>stool </a:t>
            </a:r>
            <a:r>
              <a:rPr sz="2800" b="1" spc="-250" dirty="0">
                <a:latin typeface="Verdana"/>
                <a:cs typeface="Verdana"/>
              </a:rPr>
              <a:t>bulking </a:t>
            </a:r>
            <a:r>
              <a:rPr sz="2800" b="1" spc="-235" dirty="0">
                <a:latin typeface="Verdana"/>
                <a:cs typeface="Verdana"/>
              </a:rPr>
              <a:t>agents,</a:t>
            </a:r>
            <a:r>
              <a:rPr sz="2800" b="1" spc="25" dirty="0">
                <a:latin typeface="Verdana"/>
                <a:cs typeface="Verdana"/>
              </a:rPr>
              <a:t> </a:t>
            </a:r>
            <a:r>
              <a:rPr sz="2800" b="1" spc="-155" dirty="0">
                <a:latin typeface="Verdana"/>
                <a:cs typeface="Verdana"/>
              </a:rPr>
              <a:t>and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78612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125" dirty="0">
                <a:latin typeface="Verdana"/>
                <a:cs typeface="Verdana"/>
              </a:rPr>
              <a:t>good </a:t>
            </a:r>
            <a:r>
              <a:rPr sz="2800" b="1" spc="-204" dirty="0">
                <a:latin typeface="Verdana"/>
                <a:cs typeface="Verdana"/>
              </a:rPr>
              <a:t>perianal</a:t>
            </a:r>
            <a:r>
              <a:rPr sz="2800" b="1" spc="-225" dirty="0">
                <a:latin typeface="Verdana"/>
                <a:cs typeface="Verdana"/>
              </a:rPr>
              <a:t> </a:t>
            </a:r>
            <a:r>
              <a:rPr sz="2800" b="1" spc="-200" dirty="0">
                <a:latin typeface="Verdana"/>
                <a:cs typeface="Verdana"/>
              </a:rPr>
              <a:t>hygiene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4839" y="544779"/>
            <a:ext cx="2604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47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ACQUIRED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2030729" y="1327329"/>
            <a:ext cx="8552815" cy="445897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115"/>
              </a:spcBef>
              <a:buClr>
                <a:srgbClr val="B73B25"/>
              </a:buClr>
              <a:buAutoNum type="romanUcPeriod"/>
              <a:tabLst>
                <a:tab pos="583565" algn="l"/>
                <a:tab pos="584200" algn="l"/>
              </a:tabLst>
            </a:pPr>
            <a:r>
              <a:rPr sz="2800" b="1" spc="-385" dirty="0">
                <a:solidFill>
                  <a:srgbClr val="C00000"/>
                </a:solidFill>
                <a:latin typeface="Verdana"/>
                <a:cs typeface="Verdana"/>
              </a:rPr>
              <a:t>TRAUMATIC:</a:t>
            </a:r>
            <a:endParaRPr sz="2800">
              <a:latin typeface="Verdana"/>
              <a:cs typeface="Verdana"/>
            </a:endParaRPr>
          </a:p>
          <a:p>
            <a:pPr marL="1211580" lvl="1" indent="-598805">
              <a:lnSpc>
                <a:spcPct val="100000"/>
              </a:lnSpc>
              <a:spcBef>
                <a:spcPts val="1010"/>
              </a:spcBef>
              <a:buAutoNum type="alphaUcParenBoth"/>
              <a:tabLst>
                <a:tab pos="1245870" algn="l"/>
              </a:tabLst>
            </a:pPr>
            <a:r>
              <a:rPr sz="2800" b="1" spc="-275" dirty="0">
                <a:latin typeface="Verdana"/>
                <a:cs typeface="Verdana"/>
              </a:rPr>
              <a:t>following </a:t>
            </a:r>
            <a:r>
              <a:rPr sz="2800" b="1" spc="-305" dirty="0">
                <a:latin typeface="Verdana"/>
                <a:cs typeface="Verdana"/>
              </a:rPr>
              <a:t>surgery </a:t>
            </a:r>
            <a:r>
              <a:rPr sz="2800" b="1" spc="-345" dirty="0">
                <a:latin typeface="Verdana"/>
                <a:cs typeface="Verdana"/>
              </a:rPr>
              <a:t>: </a:t>
            </a:r>
            <a:r>
              <a:rPr sz="2800" b="1" spc="-165" dirty="0">
                <a:latin typeface="Verdana"/>
                <a:cs typeface="Verdana"/>
              </a:rPr>
              <a:t>eg., </a:t>
            </a:r>
            <a:r>
              <a:rPr sz="2800" b="1" spc="-290" dirty="0">
                <a:latin typeface="Verdana"/>
                <a:cs typeface="Verdana"/>
              </a:rPr>
              <a:t>intestinal</a:t>
            </a:r>
            <a:r>
              <a:rPr sz="2800" b="1" spc="250" dirty="0">
                <a:latin typeface="Verdana"/>
                <a:cs typeface="Verdana"/>
              </a:rPr>
              <a:t> </a:t>
            </a:r>
            <a:r>
              <a:rPr sz="2800" b="1" spc="-330" dirty="0">
                <a:latin typeface="Verdana"/>
                <a:cs typeface="Verdana"/>
              </a:rPr>
              <a:t>fistulas</a:t>
            </a:r>
            <a:endParaRPr sz="2800">
              <a:latin typeface="Verdana"/>
              <a:cs typeface="Verdana"/>
            </a:endParaRPr>
          </a:p>
          <a:p>
            <a:pPr marL="4013200">
              <a:lnSpc>
                <a:spcPct val="100000"/>
              </a:lnSpc>
              <a:spcBef>
                <a:spcPts val="994"/>
              </a:spcBef>
            </a:pPr>
            <a:r>
              <a:rPr sz="2800" b="1" spc="-195" dirty="0">
                <a:latin typeface="Verdana"/>
                <a:cs typeface="Verdana"/>
              </a:rPr>
              <a:t>(faecal,biliary,pancreatic)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211580" marR="99060" lvl="1" indent="-598805">
              <a:lnSpc>
                <a:spcPct val="129600"/>
              </a:lnSpc>
              <a:buAutoNum type="alphaUcParenBoth" startAt="2"/>
              <a:tabLst>
                <a:tab pos="1189355" algn="l"/>
              </a:tabLst>
            </a:pPr>
            <a:r>
              <a:rPr sz="2800" b="1" spc="-280" dirty="0">
                <a:latin typeface="Verdana"/>
                <a:cs typeface="Verdana"/>
              </a:rPr>
              <a:t>following </a:t>
            </a:r>
            <a:r>
              <a:rPr sz="2800" b="1" spc="-315" dirty="0">
                <a:latin typeface="Verdana"/>
                <a:cs typeface="Verdana"/>
              </a:rPr>
              <a:t>instrumental </a:t>
            </a:r>
            <a:r>
              <a:rPr sz="2800" b="1" spc="-229" dirty="0">
                <a:latin typeface="Verdana"/>
                <a:cs typeface="Verdana"/>
              </a:rPr>
              <a:t>delivery </a:t>
            </a:r>
            <a:r>
              <a:rPr sz="2800" b="1" spc="-390" dirty="0">
                <a:latin typeface="Verdana"/>
                <a:cs typeface="Verdana"/>
              </a:rPr>
              <a:t>(or) </a:t>
            </a:r>
            <a:r>
              <a:rPr sz="2800" b="1" spc="-270" dirty="0">
                <a:latin typeface="Verdana"/>
                <a:cs typeface="Verdana"/>
              </a:rPr>
              <a:t>difficult  </a:t>
            </a:r>
            <a:r>
              <a:rPr sz="2800" b="1" spc="-229" dirty="0">
                <a:latin typeface="Verdana"/>
                <a:cs typeface="Verdana"/>
              </a:rPr>
              <a:t>labour</a:t>
            </a:r>
            <a:endParaRPr sz="2800">
              <a:latin typeface="Verdana"/>
              <a:cs typeface="Verdana"/>
            </a:endParaRPr>
          </a:p>
          <a:p>
            <a:pPr marL="2212975" marR="1576705" indent="-901065">
              <a:lnSpc>
                <a:spcPts val="4370"/>
              </a:lnSpc>
              <a:spcBef>
                <a:spcPts val="305"/>
              </a:spcBef>
            </a:pPr>
            <a:r>
              <a:rPr sz="2800" b="1" spc="-180" dirty="0">
                <a:latin typeface="Verdana"/>
                <a:cs typeface="Verdana"/>
              </a:rPr>
              <a:t>e.g., </a:t>
            </a:r>
            <a:r>
              <a:rPr sz="2800" b="1" spc="-195" dirty="0">
                <a:latin typeface="Verdana"/>
                <a:cs typeface="Verdana"/>
              </a:rPr>
              <a:t>vesicovaginal,rectovaginal,  </a:t>
            </a:r>
            <a:r>
              <a:rPr sz="2800" b="1" spc="-245" dirty="0">
                <a:latin typeface="Verdana"/>
                <a:cs typeface="Verdana"/>
              </a:rPr>
              <a:t>ureterovaginal</a:t>
            </a:r>
            <a:r>
              <a:rPr sz="2800" b="1" spc="-180" dirty="0">
                <a:latin typeface="Verdana"/>
                <a:cs typeface="Verdana"/>
              </a:rPr>
              <a:t> </a:t>
            </a:r>
            <a:r>
              <a:rPr sz="2800" b="1" spc="-315" dirty="0">
                <a:latin typeface="Verdana"/>
                <a:cs typeface="Verdana"/>
              </a:rPr>
              <a:t>fistula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611" y="986027"/>
            <a:ext cx="7239000" cy="456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E7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44673" y="705434"/>
            <a:ext cx="2880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0690" algn="l"/>
              </a:tabLst>
            </a:pPr>
            <a:r>
              <a:rPr sz="2400" b="1" spc="-495" dirty="0">
                <a:solidFill>
                  <a:srgbClr val="C00000"/>
                </a:solidFill>
                <a:latin typeface="Verdana"/>
                <a:cs typeface="Verdana"/>
              </a:rPr>
              <a:t>II.	</a:t>
            </a:r>
            <a:r>
              <a:rPr sz="2400" b="1" spc="-305" dirty="0">
                <a:solidFill>
                  <a:srgbClr val="C00000"/>
                </a:solidFill>
                <a:latin typeface="Verdana"/>
                <a:cs typeface="Verdana"/>
              </a:rPr>
              <a:t>INFLAMMATORY: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58261" y="1071753"/>
            <a:ext cx="4060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u="none" spc="-290" dirty="0">
                <a:solidFill>
                  <a:srgbClr val="000000"/>
                </a:solidFill>
              </a:rPr>
              <a:t>Intestinal </a:t>
            </a:r>
            <a:r>
              <a:rPr sz="2400" u="none" spc="-185" dirty="0">
                <a:solidFill>
                  <a:srgbClr val="000000"/>
                </a:solidFill>
              </a:rPr>
              <a:t>actinomycosis</a:t>
            </a:r>
            <a:r>
              <a:rPr sz="2800" u="none" spc="-185" dirty="0">
                <a:solidFill>
                  <a:srgbClr val="000000"/>
                </a:solidFill>
              </a:rPr>
              <a:t>,</a:t>
            </a:r>
            <a:r>
              <a:rPr sz="2800" u="none" spc="-114" dirty="0">
                <a:solidFill>
                  <a:srgbClr val="000000"/>
                </a:solidFill>
              </a:rPr>
              <a:t> </a:t>
            </a:r>
            <a:r>
              <a:rPr sz="2400" u="none" spc="-535" dirty="0">
                <a:solidFill>
                  <a:srgbClr val="000000"/>
                </a:solidFill>
              </a:rPr>
              <a:t>TB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344673" y="2035276"/>
            <a:ext cx="8938260" cy="389445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600" b="1" spc="-570" dirty="0">
                <a:solidFill>
                  <a:srgbClr val="C00000"/>
                </a:solidFill>
                <a:latin typeface="Verdana"/>
                <a:cs typeface="Verdana"/>
              </a:rPr>
              <a:t>III.</a:t>
            </a:r>
            <a:r>
              <a:rPr sz="2600" b="1" spc="-26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1" spc="-225" dirty="0">
                <a:solidFill>
                  <a:srgbClr val="C00000"/>
                </a:solidFill>
                <a:latin typeface="Verdana"/>
                <a:cs typeface="Verdana"/>
              </a:rPr>
              <a:t>MALIGNANCY:</a:t>
            </a:r>
            <a:endParaRPr sz="2600">
              <a:latin typeface="Verdana"/>
              <a:cs typeface="Verdana"/>
            </a:endParaRPr>
          </a:p>
          <a:p>
            <a:pPr marL="565785" marR="1064895">
              <a:lnSpc>
                <a:spcPct val="121900"/>
              </a:lnSpc>
            </a:pPr>
            <a:r>
              <a:rPr sz="2600" b="1" spc="-280" dirty="0">
                <a:latin typeface="Verdana"/>
                <a:cs typeface="Verdana"/>
              </a:rPr>
              <a:t>when </a:t>
            </a:r>
            <a:r>
              <a:rPr sz="2600" b="1" spc="-315" dirty="0">
                <a:latin typeface="Verdana"/>
                <a:cs typeface="Verdana"/>
              </a:rPr>
              <a:t>growth </a:t>
            </a:r>
            <a:r>
              <a:rPr sz="2600" b="1" spc="-250" dirty="0">
                <a:latin typeface="Verdana"/>
                <a:cs typeface="Verdana"/>
              </a:rPr>
              <a:t>of </a:t>
            </a:r>
            <a:r>
              <a:rPr sz="2600" b="1" spc="-160" dirty="0">
                <a:latin typeface="Verdana"/>
                <a:cs typeface="Verdana"/>
              </a:rPr>
              <a:t>one </a:t>
            </a:r>
            <a:r>
              <a:rPr sz="2600" b="1" spc="-204" dirty="0">
                <a:latin typeface="Verdana"/>
                <a:cs typeface="Verdana"/>
              </a:rPr>
              <a:t>organ </a:t>
            </a:r>
            <a:r>
              <a:rPr sz="2600" b="1" spc="-229" dirty="0">
                <a:latin typeface="Verdana"/>
                <a:cs typeface="Verdana"/>
              </a:rPr>
              <a:t>penetrates </a:t>
            </a:r>
            <a:r>
              <a:rPr sz="2600" b="1" spc="-270" dirty="0">
                <a:latin typeface="Verdana"/>
                <a:cs typeface="Verdana"/>
              </a:rPr>
              <a:t>into </a:t>
            </a:r>
            <a:r>
              <a:rPr sz="2600" b="1" spc="-254" dirty="0">
                <a:latin typeface="Verdana"/>
                <a:cs typeface="Verdana"/>
              </a:rPr>
              <a:t>the  </a:t>
            </a:r>
            <a:r>
              <a:rPr sz="2600" b="1" spc="-190" dirty="0">
                <a:latin typeface="Verdana"/>
                <a:cs typeface="Verdana"/>
              </a:rPr>
              <a:t>nearby</a:t>
            </a:r>
            <a:r>
              <a:rPr sz="2600" b="1" spc="-175" dirty="0">
                <a:latin typeface="Verdana"/>
                <a:cs typeface="Verdana"/>
              </a:rPr>
              <a:t> </a:t>
            </a:r>
            <a:r>
              <a:rPr sz="2600" b="1" spc="-204" dirty="0">
                <a:latin typeface="Verdana"/>
                <a:cs typeface="Verdana"/>
              </a:rPr>
              <a:t>organ.</a:t>
            </a:r>
            <a:endParaRPr sz="2600">
              <a:latin typeface="Verdana"/>
              <a:cs typeface="Verdana"/>
            </a:endParaRPr>
          </a:p>
          <a:p>
            <a:pPr marL="565785">
              <a:lnSpc>
                <a:spcPct val="100000"/>
              </a:lnSpc>
              <a:spcBef>
                <a:spcPts val="700"/>
              </a:spcBef>
            </a:pPr>
            <a:r>
              <a:rPr sz="2600" b="1" spc="-165" dirty="0">
                <a:latin typeface="Verdana"/>
                <a:cs typeface="Verdana"/>
              </a:rPr>
              <a:t>e.g., </a:t>
            </a:r>
            <a:r>
              <a:rPr sz="2600" b="1" spc="-180" dirty="0">
                <a:latin typeface="Verdana"/>
                <a:cs typeface="Verdana"/>
              </a:rPr>
              <a:t>Rectovesical </a:t>
            </a:r>
            <a:r>
              <a:rPr sz="2600" b="1" spc="-290" dirty="0">
                <a:latin typeface="Verdana"/>
                <a:cs typeface="Verdana"/>
              </a:rPr>
              <a:t>fistula </a:t>
            </a:r>
            <a:r>
              <a:rPr sz="2600" b="1" spc="-280" dirty="0">
                <a:latin typeface="Verdana"/>
                <a:cs typeface="Verdana"/>
              </a:rPr>
              <a:t>in </a:t>
            </a:r>
            <a:r>
              <a:rPr sz="2600" b="1" spc="-140" dirty="0">
                <a:latin typeface="Verdana"/>
                <a:cs typeface="Verdana"/>
              </a:rPr>
              <a:t>carcinoma</a:t>
            </a:r>
            <a:r>
              <a:rPr sz="2600" b="1" spc="-10" dirty="0">
                <a:latin typeface="Verdana"/>
                <a:cs typeface="Verdana"/>
              </a:rPr>
              <a:t> </a:t>
            </a:r>
            <a:r>
              <a:rPr sz="2600" b="1" spc="-229" dirty="0">
                <a:latin typeface="Verdana"/>
                <a:cs typeface="Verdana"/>
              </a:rPr>
              <a:t>rectum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355" dirty="0">
                <a:solidFill>
                  <a:srgbClr val="C00000"/>
                </a:solidFill>
                <a:latin typeface="Verdana"/>
                <a:cs typeface="Verdana"/>
              </a:rPr>
              <a:t>IV.</a:t>
            </a:r>
            <a:r>
              <a:rPr sz="2600" b="1" spc="-18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1" spc="-320" dirty="0">
                <a:solidFill>
                  <a:srgbClr val="C00000"/>
                </a:solidFill>
                <a:latin typeface="Verdana"/>
                <a:cs typeface="Verdana"/>
              </a:rPr>
              <a:t>IATROGENIC:</a:t>
            </a:r>
            <a:endParaRPr sz="2600">
              <a:latin typeface="Verdana"/>
              <a:cs typeface="Verdana"/>
            </a:endParaRPr>
          </a:p>
          <a:p>
            <a:pPr marL="565785">
              <a:lnSpc>
                <a:spcPct val="100000"/>
              </a:lnSpc>
              <a:spcBef>
                <a:spcPts val="700"/>
              </a:spcBef>
            </a:pPr>
            <a:r>
              <a:rPr sz="2600" b="1" spc="-185" dirty="0">
                <a:latin typeface="Verdana"/>
                <a:cs typeface="Verdana"/>
              </a:rPr>
              <a:t>Cimino </a:t>
            </a:r>
            <a:r>
              <a:rPr sz="2600" b="1" spc="-275" dirty="0">
                <a:latin typeface="Verdana"/>
                <a:cs typeface="Verdana"/>
              </a:rPr>
              <a:t>fistula- </a:t>
            </a:r>
            <a:r>
              <a:rPr sz="2600" b="1" spc="-235" dirty="0">
                <a:latin typeface="Verdana"/>
                <a:cs typeface="Verdana"/>
              </a:rPr>
              <a:t>AVF </a:t>
            </a:r>
            <a:r>
              <a:rPr sz="2600" b="1" spc="-320" dirty="0">
                <a:latin typeface="Verdana"/>
                <a:cs typeface="Verdana"/>
              </a:rPr>
              <a:t>for</a:t>
            </a:r>
            <a:r>
              <a:rPr sz="2600" b="1" spc="10" dirty="0">
                <a:latin typeface="Verdana"/>
                <a:cs typeface="Verdana"/>
              </a:rPr>
              <a:t> </a:t>
            </a:r>
            <a:r>
              <a:rPr sz="2600" b="1" spc="-229" dirty="0">
                <a:latin typeface="Verdana"/>
                <a:cs typeface="Verdana"/>
              </a:rPr>
              <a:t>hemodialysis</a:t>
            </a:r>
            <a:endParaRPr sz="2600">
              <a:latin typeface="Verdana"/>
              <a:cs typeface="Verdana"/>
            </a:endParaRPr>
          </a:p>
          <a:p>
            <a:pPr marL="565785">
              <a:lnSpc>
                <a:spcPct val="100000"/>
              </a:lnSpc>
              <a:spcBef>
                <a:spcPts val="680"/>
              </a:spcBef>
            </a:pPr>
            <a:r>
              <a:rPr sz="2600" b="1" spc="-225" dirty="0">
                <a:latin typeface="Verdana"/>
                <a:cs typeface="Verdana"/>
              </a:rPr>
              <a:t>ECK </a:t>
            </a:r>
            <a:r>
              <a:rPr sz="2600" b="1" spc="-275" dirty="0">
                <a:latin typeface="Verdana"/>
                <a:cs typeface="Verdana"/>
              </a:rPr>
              <a:t>fistula- </a:t>
            </a:r>
            <a:r>
              <a:rPr sz="2600" b="1" spc="-265" dirty="0">
                <a:latin typeface="Verdana"/>
                <a:cs typeface="Verdana"/>
              </a:rPr>
              <a:t>to </a:t>
            </a:r>
            <a:r>
              <a:rPr sz="2600" b="1" spc="-270" dirty="0">
                <a:latin typeface="Verdana"/>
                <a:cs typeface="Verdana"/>
              </a:rPr>
              <a:t>treat </a:t>
            </a:r>
            <a:r>
              <a:rPr sz="2600" b="1" spc="-150" dirty="0">
                <a:latin typeface="Verdana"/>
                <a:cs typeface="Verdana"/>
              </a:rPr>
              <a:t>esophageal </a:t>
            </a:r>
            <a:r>
              <a:rPr sz="2600" b="1" spc="-190" dirty="0">
                <a:latin typeface="Verdana"/>
                <a:cs typeface="Verdana"/>
              </a:rPr>
              <a:t>varices </a:t>
            </a:r>
            <a:r>
              <a:rPr sz="2600" b="1" spc="-280" dirty="0">
                <a:latin typeface="Verdana"/>
                <a:cs typeface="Verdana"/>
              </a:rPr>
              <a:t>in </a:t>
            </a:r>
            <a:r>
              <a:rPr sz="2600" b="1" spc="-235" dirty="0">
                <a:latin typeface="Verdana"/>
                <a:cs typeface="Verdana"/>
              </a:rPr>
              <a:t>portal</a:t>
            </a:r>
            <a:r>
              <a:rPr sz="2600" b="1" spc="229" dirty="0">
                <a:latin typeface="Verdana"/>
                <a:cs typeface="Verdana"/>
              </a:rPr>
              <a:t> </a:t>
            </a:r>
            <a:r>
              <a:rPr sz="2600" b="1" spc="-459" dirty="0">
                <a:latin typeface="Verdana"/>
                <a:cs typeface="Verdana"/>
              </a:rPr>
              <a:t>HTN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1292" y="3203448"/>
            <a:ext cx="3496055" cy="3375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4076" y="545591"/>
            <a:ext cx="3861816" cy="6031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8119" y="544068"/>
            <a:ext cx="3552444" cy="2500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1648</Words>
  <Application>Microsoft Office PowerPoint</Application>
  <PresentationFormat>Widescreen</PresentationFormat>
  <Paragraphs>352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Arial Black</vt:lpstr>
      <vt:lpstr>Georgia</vt:lpstr>
      <vt:lpstr>Times New Roman</vt:lpstr>
      <vt:lpstr>Trebuchet MS</vt:lpstr>
      <vt:lpstr>Verdana</vt:lpstr>
      <vt:lpstr>Wingdings</vt:lpstr>
      <vt:lpstr>Wingdings 3</vt:lpstr>
      <vt:lpstr>Facet</vt:lpstr>
      <vt:lpstr>SINUS AND FISTULA</vt:lpstr>
      <vt:lpstr>DEFINITION</vt:lpstr>
      <vt:lpstr>C     AUSES</vt:lpstr>
      <vt:lpstr>FISTULA:</vt:lpstr>
      <vt:lpstr>Latin : flute (or) a pipe (or) a tube</vt:lpstr>
      <vt:lpstr>CAUSES</vt:lpstr>
      <vt:lpstr>ACQUIRED</vt:lpstr>
      <vt:lpstr>Intestinal actinomycosis, TB</vt:lpstr>
      <vt:lpstr>PowerPoint Presentation</vt:lpstr>
      <vt:lpstr>FISTULA</vt:lpstr>
      <vt:lpstr>PowerPoint Presentation</vt:lpstr>
      <vt:lpstr>Causes for persistence of sinus (or) fistula</vt:lpstr>
      <vt:lpstr>PowerPoint Presentation</vt:lpstr>
      <vt:lpstr>PATHOPHYSIOLOGY</vt:lpstr>
      <vt:lpstr>ACQUIRED :</vt:lpstr>
      <vt:lpstr>PowerPoint Presentation</vt:lpstr>
      <vt:lpstr>CLINICAL FEATURES</vt:lpstr>
      <vt:lpstr>CLINICAL EXAMINATION</vt:lpstr>
      <vt:lpstr>PowerPoint Presentation</vt:lpstr>
      <vt:lpstr>PowerPoint Presentation</vt:lpstr>
      <vt:lpstr>2. Number: usually single but multiple seen in HIV  patients (or) actinomycosis.</vt:lpstr>
      <vt:lpstr>PowerPoint Presentation</vt:lpstr>
      <vt:lpstr>Palpation:</vt:lpstr>
      <vt:lpstr>INVESTIGATIONS</vt:lpstr>
      <vt:lpstr>PowerPoint Presentation</vt:lpstr>
      <vt:lpstr>TREATMENT</vt:lpstr>
      <vt:lpstr>PowerPoint Presentation</vt:lpstr>
      <vt:lpstr>PowerPoint Presentation</vt:lpstr>
      <vt:lpstr>TUBERCULAR SINUS OF NECK</vt:lpstr>
      <vt:lpstr>Clinical stages:</vt:lpstr>
      <vt:lpstr>PowerPoint Presentation</vt:lpstr>
      <vt:lpstr>PowerPoint Presentation</vt:lpstr>
      <vt:lpstr>PowerPoint Presentation</vt:lpstr>
      <vt:lpstr>PowerPoint Presentation</vt:lpstr>
      <vt:lpstr>Collar stud abscess</vt:lpstr>
      <vt:lpstr>Stage of sinus:</vt:lpstr>
      <vt:lpstr>INVESTIGATIONS</vt:lpstr>
      <vt:lpstr>PowerPoint Presentation</vt:lpstr>
      <vt:lpstr>TREATMENT</vt:lpstr>
      <vt:lpstr>FISTULA-IN-ANO</vt:lpstr>
      <vt:lpstr>AETIOPATHOGENESIS</vt:lpstr>
      <vt:lpstr>CRYPTOGLANDULAR HYPOTHESIS</vt:lpstr>
      <vt:lpstr>CLASSIFICATION</vt:lpstr>
      <vt:lpstr>PowerPoint Presentation</vt:lpstr>
      <vt:lpstr>STANDARD CLASSIFICATION</vt:lpstr>
      <vt:lpstr>PowerPoint Presentation</vt:lpstr>
      <vt:lpstr>CLINICAL PRESENTATION</vt:lpstr>
      <vt:lpstr>CLINICAL ASSESMENT</vt:lpstr>
      <vt:lpstr>GOODSALL’S RULE</vt:lpstr>
      <vt:lpstr>IMAGING</vt:lpstr>
      <vt:lpstr>Fistulography:</vt:lpstr>
      <vt:lpstr>END0 ANAL ULTRASOUND</vt:lpstr>
      <vt:lpstr>MRI</vt:lpstr>
      <vt:lpstr>MRI</vt:lpstr>
      <vt:lpstr>PRINCIPLES OF TREATMENT</vt:lpstr>
      <vt:lpstr>SURGICAL MANAGEMENT</vt:lpstr>
      <vt:lpstr>FISTULOTOMY</vt:lpstr>
      <vt:lpstr>Advantages</vt:lpstr>
      <vt:lpstr>FISTULECTOMY</vt:lpstr>
      <vt:lpstr>SETON SUTURE PLACEMENT</vt:lpstr>
      <vt:lpstr>PowerPoint Presentation</vt:lpstr>
      <vt:lpstr>FIBRIN GLUE</vt:lpstr>
      <vt:lpstr>ANAL FISTULA PLUG</vt:lpstr>
      <vt:lpstr>FISTULA PLUG</vt:lpstr>
      <vt:lpstr>FISTULA PLUG:</vt:lpstr>
      <vt:lpstr>ADVANCEMENT FLAPS</vt:lpstr>
      <vt:lpstr>ADVANCEMENT FLAP</vt:lpstr>
      <vt:lpstr>LIFT PROCEDURE</vt:lpstr>
      <vt:lpstr>FOLLOW UP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SINUS AND FISTULA</dc:title>
  <cp:lastModifiedBy>lions</cp:lastModifiedBy>
  <cp:revision>1</cp:revision>
  <dcterms:created xsi:type="dcterms:W3CDTF">2019-08-06T05:05:14Z</dcterms:created>
  <dcterms:modified xsi:type="dcterms:W3CDTF">2019-08-06T05:11:40Z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2019-08-06T00:00:00Z</vt:filetime>
  </property>
</Properties>
</file>